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5" r:id="rId1"/>
  </p:sldMasterIdLst>
  <p:notesMasterIdLst>
    <p:notesMasterId r:id="rId16"/>
  </p:notesMasterIdLst>
  <p:sldIdLst>
    <p:sldId id="275" r:id="rId2"/>
    <p:sldId id="288" r:id="rId3"/>
    <p:sldId id="276" r:id="rId4"/>
    <p:sldId id="277" r:id="rId5"/>
    <p:sldId id="289" r:id="rId6"/>
    <p:sldId id="278" r:id="rId7"/>
    <p:sldId id="279" r:id="rId8"/>
    <p:sldId id="280" r:id="rId9"/>
    <p:sldId id="282" r:id="rId10"/>
    <p:sldId id="294" r:id="rId11"/>
    <p:sldId id="283" r:id="rId12"/>
    <p:sldId id="284" r:id="rId13"/>
    <p:sldId id="296" r:id="rId14"/>
    <p:sldId id="297" r:id="rId15"/>
  </p:sldIdLst>
  <p:sldSz cx="12192000" cy="6858000"/>
  <p:notesSz cx="6797675" cy="99282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Lucida Grande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Lucida Grande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Lucida Grande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Lucida Grande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4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CC0000"/>
    <a:srgbClr val="CC0066"/>
    <a:srgbClr val="1E4786"/>
    <a:srgbClr val="7598C2"/>
    <a:srgbClr val="213D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81" autoAdjust="0"/>
    <p:restoredTop sz="96357" autoAdjust="0"/>
  </p:normalViewPr>
  <p:slideViewPr>
    <p:cSldViewPr>
      <p:cViewPr varScale="1">
        <p:scale>
          <a:sx n="82" d="100"/>
          <a:sy n="82" d="100"/>
        </p:scale>
        <p:origin x="120" y="642"/>
      </p:cViewPr>
      <p:guideLst>
        <p:guide orient="horz" pos="43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16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5907"/>
            <a:ext cx="4984962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BAE7EB1C-4A5A-6040-AEA1-68B03BEDC9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874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C25F35-1F76-8B4B-B4E7-5E36BCA034FB}" type="slidenum">
              <a:rPr lang="en-US"/>
              <a:pPr/>
              <a:t>1</a:t>
            </a:fld>
            <a:endParaRPr 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8134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Imperial_College_London_rgb"/>
          <p:cNvPicPr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80000" y="304800"/>
            <a:ext cx="17100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0" y="2438400"/>
            <a:ext cx="12192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GB" sz="2400"/>
          </a:p>
        </p:txBody>
      </p:sp>
      <p:pic>
        <p:nvPicPr>
          <p:cNvPr id="9" name="Picture 5" descr="map"/>
          <p:cNvPicPr>
            <a:picLocks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66000"/>
          </a:blip>
          <a:srcRect/>
          <a:stretch>
            <a:fillRect/>
          </a:stretch>
        </p:blipFill>
        <p:spPr bwMode="auto">
          <a:xfrm>
            <a:off x="7968208" y="4419600"/>
            <a:ext cx="426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36"/>
          <p:cNvGrpSpPr>
            <a:grpSpLocks/>
          </p:cNvGrpSpPr>
          <p:nvPr userDrawn="1"/>
        </p:nvGrpSpPr>
        <p:grpSpPr bwMode="auto">
          <a:xfrm>
            <a:off x="304801" y="6129338"/>
            <a:ext cx="4044951" cy="576262"/>
            <a:chOff x="395288" y="6019800"/>
            <a:chExt cx="3034428" cy="576263"/>
          </a:xfrm>
        </p:grpSpPr>
        <p:pic>
          <p:nvPicPr>
            <p:cNvPr id="12" name="Picture 11" descr="ICHI_2_rgb"/>
            <p:cNvPicPr>
              <a:picLocks noChangeArrowheads="1"/>
            </p:cNvPicPr>
            <p:nvPr userDrawn="1"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77638"/>
            <a:stretch/>
          </p:blipFill>
          <p:spPr bwMode="auto">
            <a:xfrm>
              <a:off x="395288" y="6021388"/>
              <a:ext cx="509093" cy="574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12"/>
            <p:cNvSpPr/>
            <p:nvPr userDrawn="1"/>
          </p:nvSpPr>
          <p:spPr bwMode="auto">
            <a:xfrm>
              <a:off x="990741" y="6019800"/>
              <a:ext cx="2438975" cy="53340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GB" sz="2400"/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850362" y="6019800"/>
              <a:ext cx="1284933" cy="523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400" b="0" dirty="0">
                  <a:solidFill>
                    <a:srgbClr val="1E4786"/>
                  </a:solidFill>
                  <a:latin typeface="Tahoma"/>
                  <a:cs typeface="Tahoma"/>
                </a:rPr>
                <a:t>The </a:t>
              </a:r>
              <a:r>
                <a:rPr lang="en-GB" sz="1400" b="0" dirty="0" err="1">
                  <a:solidFill>
                    <a:srgbClr val="1E4786"/>
                  </a:solidFill>
                  <a:latin typeface="Tahoma"/>
                  <a:cs typeface="Tahoma"/>
                </a:rPr>
                <a:t>Hamlyn</a:t>
              </a:r>
              <a:r>
                <a:rPr lang="en-GB" sz="1400" b="0" dirty="0">
                  <a:solidFill>
                    <a:srgbClr val="1E4786"/>
                  </a:solidFill>
                  <a:latin typeface="Tahoma"/>
                  <a:cs typeface="Tahoma"/>
                </a:rPr>
                <a:t> Centre</a:t>
              </a:r>
            </a:p>
            <a:p>
              <a:pPr>
                <a:defRPr/>
              </a:pPr>
              <a:r>
                <a:rPr lang="en-US" sz="1400" b="0" dirty="0">
                  <a:solidFill>
                    <a:srgbClr val="7598C2"/>
                  </a:solidFill>
                  <a:latin typeface="Tahoma"/>
                  <a:cs typeface="Tahoma"/>
                </a:rPr>
                <a:t>for</a:t>
              </a:r>
              <a:r>
                <a:rPr lang="en-US" sz="1400" b="0" baseline="0" dirty="0">
                  <a:solidFill>
                    <a:srgbClr val="7598C2"/>
                  </a:solidFill>
                  <a:latin typeface="Tahoma"/>
                  <a:cs typeface="Tahoma"/>
                </a:rPr>
                <a:t> Robotic Surgery</a:t>
              </a:r>
              <a:endParaRPr lang="en-GB" sz="1400" b="0" dirty="0">
                <a:solidFill>
                  <a:srgbClr val="7598C2"/>
                </a:solidFill>
                <a:latin typeface="Tahoma"/>
                <a:cs typeface="Tahoma"/>
              </a:endParaRPr>
            </a:p>
          </p:txBody>
        </p:sp>
      </p:grpSp>
      <p:sp>
        <p:nvSpPr>
          <p:cNvPr id="40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16000" y="3581400"/>
            <a:ext cx="8534400" cy="53340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16000" y="2590800"/>
            <a:ext cx="10363200" cy="990600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1016000" y="1371600"/>
            <a:ext cx="2032000" cy="914400"/>
          </a:xfrm>
          <a:effectLst/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31" name="Picture Placeholder 23"/>
          <p:cNvSpPr>
            <a:spLocks noGrp="1"/>
          </p:cNvSpPr>
          <p:nvPr>
            <p:ph type="pic" sz="quarter" idx="11"/>
          </p:nvPr>
        </p:nvSpPr>
        <p:spPr>
          <a:xfrm>
            <a:off x="3149600" y="1371600"/>
            <a:ext cx="2032000" cy="9144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32" name="Picture Placeholder 23"/>
          <p:cNvSpPr>
            <a:spLocks noGrp="1"/>
          </p:cNvSpPr>
          <p:nvPr>
            <p:ph type="pic" sz="quarter" idx="12"/>
          </p:nvPr>
        </p:nvSpPr>
        <p:spPr>
          <a:xfrm>
            <a:off x="5283200" y="1371600"/>
            <a:ext cx="2032000" cy="9144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8"/>
          <p:cNvSpPr>
            <a:spLocks noChangeShapeType="1"/>
          </p:cNvSpPr>
          <p:nvPr userDrawn="1"/>
        </p:nvSpPr>
        <p:spPr bwMode="auto">
          <a:xfrm>
            <a:off x="0" y="3505200"/>
            <a:ext cx="12192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GB" sz="2400"/>
          </a:p>
        </p:txBody>
      </p:sp>
      <p:pic>
        <p:nvPicPr>
          <p:cNvPr id="9" name="Picture 5" descr="map"/>
          <p:cNvPicPr>
            <a:picLocks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66000"/>
          </a:blip>
          <a:srcRect/>
          <a:stretch>
            <a:fillRect/>
          </a:stretch>
        </p:blipFill>
        <p:spPr bwMode="auto">
          <a:xfrm>
            <a:off x="8688288" y="1600201"/>
            <a:ext cx="3506400" cy="187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416800" y="3657600"/>
            <a:ext cx="4470400" cy="106680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06400" y="1828800"/>
            <a:ext cx="6400800" cy="1524000"/>
          </a:xfrm>
        </p:spPr>
        <p:txBody>
          <a:bodyPr anchor="b">
            <a:normAutofit/>
          </a:bodyPr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406400" y="3657600"/>
            <a:ext cx="2032000" cy="914400"/>
          </a:xfrm>
          <a:effectLst>
            <a:reflection stA="50000" endPos="50000" dist="12700" dir="5400000" sy="-100000" algn="bl" rotWithShape="0"/>
          </a:effectLst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31" name="Picture Placeholder 23"/>
          <p:cNvSpPr>
            <a:spLocks noGrp="1"/>
          </p:cNvSpPr>
          <p:nvPr>
            <p:ph type="pic" sz="quarter" idx="11"/>
          </p:nvPr>
        </p:nvSpPr>
        <p:spPr>
          <a:xfrm>
            <a:off x="2540000" y="3657600"/>
            <a:ext cx="2032000" cy="914400"/>
          </a:xfrm>
          <a:effectLst>
            <a:reflection stA="50000" endPos="50000" dist="12700" dir="5400000" sy="-100000" algn="bl" rotWithShape="0"/>
          </a:effectLst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32" name="Picture Placeholder 23"/>
          <p:cNvSpPr>
            <a:spLocks noGrp="1"/>
          </p:cNvSpPr>
          <p:nvPr>
            <p:ph type="pic" sz="quarter" idx="12"/>
          </p:nvPr>
        </p:nvSpPr>
        <p:spPr>
          <a:xfrm>
            <a:off x="4673600" y="3657600"/>
            <a:ext cx="2032000" cy="914400"/>
          </a:xfrm>
          <a:effectLst>
            <a:reflection stA="50000" endPos="50000" dist="12700" dir="5400000" sy="-100000" algn="bl" rotWithShape="0"/>
          </a:effectLst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grpSp>
        <p:nvGrpSpPr>
          <p:cNvPr id="16" name="Group 36"/>
          <p:cNvGrpSpPr>
            <a:grpSpLocks/>
          </p:cNvGrpSpPr>
          <p:nvPr userDrawn="1"/>
        </p:nvGrpSpPr>
        <p:grpSpPr bwMode="auto">
          <a:xfrm>
            <a:off x="304801" y="6129338"/>
            <a:ext cx="4044951" cy="576262"/>
            <a:chOff x="395288" y="6019800"/>
            <a:chExt cx="3034428" cy="576263"/>
          </a:xfrm>
        </p:grpSpPr>
        <p:pic>
          <p:nvPicPr>
            <p:cNvPr id="17" name="Picture 16" descr="ICHI_2_rgb"/>
            <p:cNvPicPr>
              <a:picLocks noChangeArrowheads="1"/>
            </p:cNvPicPr>
            <p:nvPr userDrawn="1"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77638"/>
            <a:stretch/>
          </p:blipFill>
          <p:spPr bwMode="auto">
            <a:xfrm>
              <a:off x="395288" y="6021388"/>
              <a:ext cx="509093" cy="574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Rectangle 17"/>
            <p:cNvSpPr/>
            <p:nvPr userDrawn="1"/>
          </p:nvSpPr>
          <p:spPr bwMode="auto">
            <a:xfrm>
              <a:off x="990741" y="6019800"/>
              <a:ext cx="2438975" cy="53340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GB" sz="240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850362" y="6019800"/>
              <a:ext cx="1284933" cy="523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400" b="0" dirty="0">
                  <a:solidFill>
                    <a:srgbClr val="1E4786"/>
                  </a:solidFill>
                  <a:latin typeface="Tahoma"/>
                  <a:cs typeface="Tahoma"/>
                </a:rPr>
                <a:t>The </a:t>
              </a:r>
              <a:r>
                <a:rPr lang="en-GB" sz="1400" b="0" dirty="0" err="1">
                  <a:solidFill>
                    <a:srgbClr val="1E4786"/>
                  </a:solidFill>
                  <a:latin typeface="Tahoma"/>
                  <a:cs typeface="Tahoma"/>
                </a:rPr>
                <a:t>Hamlyn</a:t>
              </a:r>
              <a:r>
                <a:rPr lang="en-GB" sz="1400" b="0" dirty="0">
                  <a:solidFill>
                    <a:srgbClr val="1E4786"/>
                  </a:solidFill>
                  <a:latin typeface="Tahoma"/>
                  <a:cs typeface="Tahoma"/>
                </a:rPr>
                <a:t> Centre</a:t>
              </a:r>
            </a:p>
            <a:p>
              <a:pPr>
                <a:defRPr/>
              </a:pPr>
              <a:r>
                <a:rPr lang="en-US" sz="1400" b="0" dirty="0">
                  <a:solidFill>
                    <a:srgbClr val="7598C2"/>
                  </a:solidFill>
                  <a:latin typeface="Tahoma"/>
                  <a:cs typeface="Tahoma"/>
                </a:rPr>
                <a:t>for</a:t>
              </a:r>
              <a:r>
                <a:rPr lang="en-US" sz="1400" b="0" baseline="0" dirty="0">
                  <a:solidFill>
                    <a:srgbClr val="7598C2"/>
                  </a:solidFill>
                  <a:latin typeface="Tahoma"/>
                  <a:cs typeface="Tahoma"/>
                </a:rPr>
                <a:t> Robotic Surgery</a:t>
              </a:r>
              <a:endParaRPr lang="en-GB" sz="1400" b="0" dirty="0">
                <a:solidFill>
                  <a:srgbClr val="7598C2"/>
                </a:solidFill>
                <a:latin typeface="Tahoma"/>
                <a:cs typeface="Tahoma"/>
              </a:endParaRPr>
            </a:p>
          </p:txBody>
        </p:sp>
      </p:grpSp>
      <p:pic>
        <p:nvPicPr>
          <p:cNvPr id="20" name="Picture 7" descr="Imperial_College_London_rgb"/>
          <p:cNvPicPr>
            <a:picLocks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0080000" y="304800"/>
            <a:ext cx="17100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8"/>
          <p:cNvSpPr>
            <a:spLocks noChangeShapeType="1"/>
          </p:cNvSpPr>
          <p:nvPr userDrawn="1"/>
        </p:nvSpPr>
        <p:spPr bwMode="auto">
          <a:xfrm>
            <a:off x="0" y="2667000"/>
            <a:ext cx="12192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GB" sz="2400"/>
          </a:p>
        </p:txBody>
      </p:sp>
      <p:pic>
        <p:nvPicPr>
          <p:cNvPr id="11" name="Picture 5" descr="map"/>
          <p:cNvPicPr>
            <a:picLocks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66000"/>
          </a:blip>
          <a:srcRect/>
          <a:stretch>
            <a:fillRect/>
          </a:stretch>
        </p:blipFill>
        <p:spPr bwMode="auto">
          <a:xfrm>
            <a:off x="0" y="228600"/>
            <a:ext cx="426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8000" y="4114800"/>
            <a:ext cx="7721600" cy="68580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08000" y="2819400"/>
            <a:ext cx="7721600" cy="1295400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5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9347200" y="1676400"/>
            <a:ext cx="2336800" cy="9906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20" name="Picture Placeholder 23"/>
          <p:cNvSpPr>
            <a:spLocks noGrp="1"/>
          </p:cNvSpPr>
          <p:nvPr>
            <p:ph type="pic" sz="quarter" idx="14"/>
          </p:nvPr>
        </p:nvSpPr>
        <p:spPr>
          <a:xfrm>
            <a:off x="9347200" y="4876800"/>
            <a:ext cx="2336800" cy="9906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21" name="Picture Placeholder 23"/>
          <p:cNvSpPr>
            <a:spLocks noGrp="1"/>
          </p:cNvSpPr>
          <p:nvPr>
            <p:ph type="pic" sz="quarter" idx="15"/>
          </p:nvPr>
        </p:nvSpPr>
        <p:spPr>
          <a:xfrm>
            <a:off x="9347200" y="3810000"/>
            <a:ext cx="2336800" cy="9906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sp>
        <p:nvSpPr>
          <p:cNvPr id="22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9347200" y="2743200"/>
            <a:ext cx="2336800" cy="9906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/>
          </a:p>
        </p:txBody>
      </p:sp>
      <p:grpSp>
        <p:nvGrpSpPr>
          <p:cNvPr id="17" name="Group 36"/>
          <p:cNvGrpSpPr>
            <a:grpSpLocks/>
          </p:cNvGrpSpPr>
          <p:nvPr userDrawn="1"/>
        </p:nvGrpSpPr>
        <p:grpSpPr bwMode="auto">
          <a:xfrm>
            <a:off x="304801" y="6129338"/>
            <a:ext cx="4044951" cy="576262"/>
            <a:chOff x="395288" y="6019800"/>
            <a:chExt cx="3034428" cy="576263"/>
          </a:xfrm>
        </p:grpSpPr>
        <p:pic>
          <p:nvPicPr>
            <p:cNvPr id="18" name="Picture 17" descr="ICHI_2_rgb"/>
            <p:cNvPicPr>
              <a:picLocks noChangeArrowheads="1"/>
            </p:cNvPicPr>
            <p:nvPr userDrawn="1"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77638"/>
            <a:stretch/>
          </p:blipFill>
          <p:spPr bwMode="auto">
            <a:xfrm>
              <a:off x="395288" y="6021388"/>
              <a:ext cx="509093" cy="574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 userDrawn="1"/>
          </p:nvSpPr>
          <p:spPr bwMode="auto">
            <a:xfrm>
              <a:off x="990741" y="6019800"/>
              <a:ext cx="2438975" cy="53340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GB" sz="240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850362" y="6019800"/>
              <a:ext cx="1284933" cy="523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400" b="0" dirty="0">
                  <a:solidFill>
                    <a:srgbClr val="1E4786"/>
                  </a:solidFill>
                  <a:latin typeface="Tahoma"/>
                  <a:cs typeface="Tahoma"/>
                </a:rPr>
                <a:t>The </a:t>
              </a:r>
              <a:r>
                <a:rPr lang="en-GB" sz="1400" b="0" dirty="0" err="1">
                  <a:solidFill>
                    <a:srgbClr val="1E4786"/>
                  </a:solidFill>
                  <a:latin typeface="Tahoma"/>
                  <a:cs typeface="Tahoma"/>
                </a:rPr>
                <a:t>Hamlyn</a:t>
              </a:r>
              <a:r>
                <a:rPr lang="en-GB" sz="1400" b="0" dirty="0">
                  <a:solidFill>
                    <a:srgbClr val="1E4786"/>
                  </a:solidFill>
                  <a:latin typeface="Tahoma"/>
                  <a:cs typeface="Tahoma"/>
                </a:rPr>
                <a:t> Centre</a:t>
              </a:r>
            </a:p>
            <a:p>
              <a:pPr>
                <a:defRPr/>
              </a:pPr>
              <a:r>
                <a:rPr lang="en-US" sz="1400" b="0" dirty="0">
                  <a:solidFill>
                    <a:srgbClr val="7598C2"/>
                  </a:solidFill>
                  <a:latin typeface="Tahoma"/>
                  <a:cs typeface="Tahoma"/>
                </a:rPr>
                <a:t>for</a:t>
              </a:r>
              <a:r>
                <a:rPr lang="en-US" sz="1400" b="0" baseline="0" dirty="0">
                  <a:solidFill>
                    <a:srgbClr val="7598C2"/>
                  </a:solidFill>
                  <a:latin typeface="Tahoma"/>
                  <a:cs typeface="Tahoma"/>
                </a:rPr>
                <a:t> Robotic Surgery</a:t>
              </a:r>
              <a:endParaRPr lang="en-GB" sz="1400" b="0" dirty="0">
                <a:solidFill>
                  <a:srgbClr val="7598C2"/>
                </a:solidFill>
                <a:latin typeface="Tahoma"/>
                <a:cs typeface="Tahoma"/>
              </a:endParaRPr>
            </a:p>
          </p:txBody>
        </p:sp>
      </p:grpSp>
      <p:pic>
        <p:nvPicPr>
          <p:cNvPr id="24" name="Picture 7" descr="Imperial_College_London_rgb"/>
          <p:cNvPicPr>
            <a:picLocks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0080000" y="304800"/>
            <a:ext cx="17100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ap"/>
          <p:cNvPicPr>
            <a:picLocks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72464" y="5876926"/>
            <a:ext cx="191160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7"/>
          <p:cNvSpPr>
            <a:spLocks noChangeShapeType="1"/>
          </p:cNvSpPr>
          <p:nvPr userDrawn="1"/>
        </p:nvSpPr>
        <p:spPr bwMode="auto">
          <a:xfrm>
            <a:off x="0" y="836613"/>
            <a:ext cx="12192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838200"/>
            <a:ext cx="10972800" cy="609600"/>
          </a:xfrm>
        </p:spPr>
        <p:txBody>
          <a:bodyPr/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600200"/>
            <a:ext cx="10566400" cy="4343400"/>
          </a:xfrm>
        </p:spPr>
        <p:txBody>
          <a:bodyPr/>
          <a:lstStyle>
            <a:lvl1pPr>
              <a:buFont typeface="Wingdings" charset="2"/>
              <a:buChar char="§"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buSzPct val="50000"/>
              <a:buFont typeface="Wingdings" charset="2"/>
              <a:buChar char="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buSzPct val="50000"/>
              <a:buFont typeface="Wingdings" charset="2"/>
              <a:buChar char="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buSzPct val="40000"/>
              <a:buFont typeface="Wingdings" charset="2"/>
              <a:buChar char="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buSzPct val="40000"/>
              <a:buFont typeface="Wingdings" charset="2"/>
              <a:buChar char="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grpSp>
        <p:nvGrpSpPr>
          <p:cNvPr id="11" name="Group 36"/>
          <p:cNvGrpSpPr>
            <a:grpSpLocks/>
          </p:cNvGrpSpPr>
          <p:nvPr userDrawn="1"/>
        </p:nvGrpSpPr>
        <p:grpSpPr bwMode="auto">
          <a:xfrm>
            <a:off x="304801" y="6129338"/>
            <a:ext cx="2319463" cy="576262"/>
            <a:chOff x="395288" y="6019800"/>
            <a:chExt cx="1740007" cy="576263"/>
          </a:xfrm>
        </p:grpSpPr>
        <p:pic>
          <p:nvPicPr>
            <p:cNvPr id="12" name="Picture 11" descr="ICHI_2_rgb"/>
            <p:cNvPicPr>
              <a:picLocks noChangeArrowheads="1"/>
            </p:cNvPicPr>
            <p:nvPr userDrawn="1"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77638"/>
            <a:stretch/>
          </p:blipFill>
          <p:spPr bwMode="auto">
            <a:xfrm>
              <a:off x="395288" y="6021388"/>
              <a:ext cx="509093" cy="574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Box 13"/>
            <p:cNvSpPr txBox="1"/>
            <p:nvPr userDrawn="1"/>
          </p:nvSpPr>
          <p:spPr>
            <a:xfrm>
              <a:off x="850362" y="6019800"/>
              <a:ext cx="1284933" cy="5232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1400" b="0" dirty="0">
                  <a:solidFill>
                    <a:srgbClr val="1E4786"/>
                  </a:solidFill>
                  <a:latin typeface="Tahoma"/>
                  <a:cs typeface="Tahoma"/>
                </a:rPr>
                <a:t>The </a:t>
              </a:r>
              <a:r>
                <a:rPr lang="en-GB" sz="1400" b="0" dirty="0" err="1">
                  <a:solidFill>
                    <a:srgbClr val="1E4786"/>
                  </a:solidFill>
                  <a:latin typeface="Tahoma"/>
                  <a:cs typeface="Tahoma"/>
                </a:rPr>
                <a:t>Hamlyn</a:t>
              </a:r>
              <a:r>
                <a:rPr lang="en-GB" sz="1400" b="0" dirty="0">
                  <a:solidFill>
                    <a:srgbClr val="1E4786"/>
                  </a:solidFill>
                  <a:latin typeface="Tahoma"/>
                  <a:cs typeface="Tahoma"/>
                </a:rPr>
                <a:t> Centre</a:t>
              </a:r>
            </a:p>
            <a:p>
              <a:pPr>
                <a:defRPr/>
              </a:pPr>
              <a:r>
                <a:rPr lang="en-US" sz="1400" b="0" dirty="0">
                  <a:solidFill>
                    <a:srgbClr val="7598C2"/>
                  </a:solidFill>
                  <a:latin typeface="Tahoma"/>
                  <a:cs typeface="Tahoma"/>
                </a:rPr>
                <a:t>for</a:t>
              </a:r>
              <a:r>
                <a:rPr lang="en-US" sz="1400" b="0" baseline="0" dirty="0">
                  <a:solidFill>
                    <a:srgbClr val="7598C2"/>
                  </a:solidFill>
                  <a:latin typeface="Tahoma"/>
                  <a:cs typeface="Tahoma"/>
                </a:rPr>
                <a:t> Robotic Surgery</a:t>
              </a:r>
              <a:endParaRPr lang="en-GB" sz="1400" b="0" dirty="0">
                <a:solidFill>
                  <a:srgbClr val="7598C2"/>
                </a:solidFill>
                <a:latin typeface="Tahoma"/>
                <a:cs typeface="Tahoma"/>
              </a:endParaRPr>
            </a:p>
          </p:txBody>
        </p:sp>
      </p:grpSp>
      <p:pic>
        <p:nvPicPr>
          <p:cNvPr id="15" name="Picture 7" descr="Imperial_College_London_rgb"/>
          <p:cNvPicPr>
            <a:picLocks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0080000" y="304800"/>
            <a:ext cx="17100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379200" cy="609600"/>
          </a:xfrm>
        </p:spPr>
        <p:txBody>
          <a:bodyPr/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11074400" cy="5486400"/>
          </a:xfrm>
        </p:spPr>
        <p:txBody>
          <a:bodyPr/>
          <a:lstStyle>
            <a:lvl1pPr>
              <a:buFont typeface="Wingdings" charset="2"/>
              <a:buChar char="§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>
              <a:buSzPct val="50000"/>
              <a:buFont typeface="Wingdings" charset="2"/>
              <a:buChar char="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buSzPct val="50000"/>
              <a:buFont typeface="Wingdings" charset="2"/>
              <a:buChar char="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3pPr>
            <a:lvl4pPr>
              <a:buSzPct val="40000"/>
              <a:buFont typeface="Wingdings" charset="2"/>
              <a:buChar char="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4pPr>
            <a:lvl5pPr>
              <a:buSzPct val="40000"/>
              <a:buFont typeface="Wingdings" charset="2"/>
              <a:buChar char="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03FE190-3D07-4C44-8CA2-C0C8C8152D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.png"/><Relationship Id="rId12" Type="http://schemas.openxmlformats.org/officeDocument/2006/relationships/image" Target="../media/image120.png"/><Relationship Id="rId2" Type="http://schemas.openxmlformats.org/officeDocument/2006/relationships/image" Target="../media/image28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29.png"/><Relationship Id="rId15" Type="http://schemas.openxmlformats.org/officeDocument/2006/relationships/image" Target="../media/image150.png"/><Relationship Id="rId10" Type="http://schemas.openxmlformats.org/officeDocument/2006/relationships/image" Target="../media/image100.png"/><Relationship Id="rId9" Type="http://schemas.openxmlformats.org/officeDocument/2006/relationships/image" Target="../media/image90.png"/><Relationship Id="rId14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microsoft.com/office/2007/relationships/hdphoto" Target="../media/hdphoto8.wdp"/><Relationship Id="rId10" Type="http://schemas.microsoft.com/office/2007/relationships/hdphoto" Target="../media/hdphoto3.wdp"/><Relationship Id="rId4" Type="http://schemas.openxmlformats.org/officeDocument/2006/relationships/image" Target="../media/image32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7680176" y="3683868"/>
            <a:ext cx="3352800" cy="3083768"/>
          </a:xfrm>
        </p:spPr>
        <p:txBody>
          <a:bodyPr>
            <a:normAutofit/>
          </a:bodyPr>
          <a:lstStyle/>
          <a:p>
            <a:r>
              <a:rPr lang="en-US" dirty="0"/>
              <a:t>Shen Treratanakulchai</a:t>
            </a:r>
          </a:p>
          <a:p>
            <a:endParaRPr lang="en-US" dirty="0"/>
          </a:p>
          <a:p>
            <a:r>
              <a:rPr lang="en-US" dirty="0"/>
              <a:t>Supervisor</a:t>
            </a:r>
          </a:p>
          <a:p>
            <a:r>
              <a:rPr lang="en-US" dirty="0"/>
              <a:t>Prof. </a:t>
            </a:r>
            <a:r>
              <a:rPr lang="en-US" dirty="0" err="1"/>
              <a:t>Guang</a:t>
            </a:r>
            <a:r>
              <a:rPr lang="en-US" dirty="0"/>
              <a:t>-Zhong, Yang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191344" y="1772816"/>
            <a:ext cx="10081120" cy="1524000"/>
          </a:xfrm>
        </p:spPr>
        <p:txBody>
          <a:bodyPr>
            <a:normAutofit/>
          </a:bodyPr>
          <a:lstStyle/>
          <a:p>
            <a:r>
              <a:rPr lang="en-US" sz="1800" dirty="0"/>
              <a:t>MASTER CONTROLLER WITH SHARED CONTROL FOR A CONTINUUM ROBOT</a:t>
            </a:r>
          </a:p>
        </p:txBody>
      </p:sp>
      <p:pic>
        <p:nvPicPr>
          <p:cNvPr id="11" name="Picture Placeholder 10" descr="jim-robot.jpg"/>
          <p:cNvPicPr>
            <a:picLocks noGrp="1"/>
          </p:cNvPicPr>
          <p:nvPr>
            <p:ph type="pic" sz="quarter" idx="10"/>
          </p:nvPr>
        </p:nvPicPr>
        <p:blipFill>
          <a:blip r:embed="rId3"/>
          <a:srcRect l="-39" r="-39"/>
          <a:stretch>
            <a:fillRect/>
          </a:stretch>
        </p:blipFill>
        <p:spPr>
          <a:xfrm>
            <a:off x="263352" y="3685923"/>
            <a:ext cx="1522800" cy="914400"/>
          </a:xfrm>
        </p:spPr>
      </p:pic>
      <p:pic>
        <p:nvPicPr>
          <p:cNvPr id="18" name="Picture Placeholder 17" descr="da vinci 1.jpg"/>
          <p:cNvPicPr>
            <a:picLocks noGrp="1"/>
          </p:cNvPicPr>
          <p:nvPr>
            <p:ph type="pic" sz="quarter" idx="11"/>
          </p:nvPr>
        </p:nvPicPr>
        <p:blipFill>
          <a:blip r:embed="rId4"/>
          <a:srcRect l="-113" r="-113"/>
          <a:stretch>
            <a:fillRect/>
          </a:stretch>
        </p:blipFill>
        <p:spPr>
          <a:xfrm>
            <a:off x="1862812" y="3685034"/>
            <a:ext cx="1522800" cy="914400"/>
          </a:xfrm>
        </p:spPr>
      </p:pic>
      <p:pic>
        <p:nvPicPr>
          <p:cNvPr id="16" name="Picture Placeholder 15" descr="optics-2.jpg"/>
          <p:cNvPicPr>
            <a:picLocks noGrp="1"/>
          </p:cNvPicPr>
          <p:nvPr>
            <p:ph type="pic" sz="quarter" idx="12"/>
          </p:nvPr>
        </p:nvPicPr>
        <p:blipFill>
          <a:blip r:embed="rId5"/>
          <a:srcRect l="-39" r="-39"/>
          <a:stretch>
            <a:fillRect/>
          </a:stretch>
        </p:blipFill>
        <p:spPr>
          <a:xfrm>
            <a:off x="3462272" y="3685034"/>
            <a:ext cx="1522800" cy="9144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89"/>
          <a:stretch/>
        </p:blipFill>
        <p:spPr>
          <a:xfrm>
            <a:off x="5061733" y="3683868"/>
            <a:ext cx="2330412" cy="914400"/>
          </a:xfrm>
          <a:prstGeom prst="rect">
            <a:avLst/>
          </a:prstGeom>
          <a:effectLst>
            <a:reflection stA="50000" endPos="50000" dist="254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0B5A-0B36-43A7-92D3-A964FE95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Reviews(cont.)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91501-1C3B-4A1F-B8FA-5701821B7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200" dirty="0"/>
              <a:t>Hamlyn Centre Previous Works</a:t>
            </a:r>
          </a:p>
          <a:p>
            <a:pPr lvl="1"/>
            <a:r>
              <a:rPr lang="en-GB" sz="1050" dirty="0"/>
              <a:t>I</a:t>
            </a:r>
            <a:r>
              <a:rPr lang="en-GB" sz="1050" baseline="30000" dirty="0"/>
              <a:t>2</a:t>
            </a:r>
            <a:r>
              <a:rPr lang="en-GB" sz="1050" dirty="0"/>
              <a:t>Snake robot system for Transoral Endoscopic Microsurgery</a:t>
            </a:r>
          </a:p>
          <a:p>
            <a:pPr lvl="1"/>
            <a:r>
              <a:rPr lang="en-GB" sz="1050" dirty="0" err="1"/>
              <a:t>Oralarynx</a:t>
            </a:r>
            <a:r>
              <a:rPr lang="en-GB" sz="1050" dirty="0"/>
              <a:t> surgery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14" y="2965140"/>
            <a:ext cx="2953877" cy="21461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13" b="94040" l="2294" r="98440">
                        <a14:foregroundMark x1="20000" y1="64404" x2="30183" y2="30298"/>
                        <a14:foregroundMark x1="60642" y1="37086" x2="94037" y2="42219"/>
                        <a14:foregroundMark x1="62844" y1="30629" x2="61376" y2="58940"/>
                        <a14:foregroundMark x1="59633" y1="46026" x2="60183" y2="54967"/>
                        <a14:foregroundMark x1="59083" y1="43046" x2="59083" y2="43046"/>
                        <a14:foregroundMark x1="59083" y1="39570" x2="59083" y2="39570"/>
                        <a14:foregroundMark x1="66606" y1="58940" x2="86239" y2="62086"/>
                        <a14:foregroundMark x1="65138" y1="62417" x2="77431" y2="67550"/>
                        <a14:foregroundMark x1="70826" y1="34768" x2="70826" y2="34768"/>
                        <a14:foregroundMark x1="77156" y1="32781" x2="77156" y2="32781"/>
                        <a14:foregroundMark x1="75688" y1="36093" x2="75688" y2="36093"/>
                        <a14:foregroundMark x1="68257" y1="32947" x2="68257" y2="32947"/>
                        <a14:foregroundMark x1="66881" y1="28974" x2="87248" y2="34272"/>
                        <a14:foregroundMark x1="79817" y1="28311" x2="86697" y2="28808"/>
                        <a14:foregroundMark x1="79725" y1="26821" x2="94495" y2="28974"/>
                        <a14:foregroundMark x1="64587" y1="14735" x2="84312" y2="14901"/>
                        <a14:foregroundMark x1="38807" y1="16722" x2="38807" y2="16722"/>
                        <a14:foregroundMark x1="39908" y1="16391" x2="51193" y2="15563"/>
                        <a14:backgroundMark x1="81193" y1="64735" x2="91560" y2="67881"/>
                        <a14:backgroundMark x1="63394" y1="61589" x2="68899" y2="65894"/>
                        <a14:backgroundMark x1="77615" y1="67219" x2="92018" y2="706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01" y="5082635"/>
            <a:ext cx="3107458" cy="17219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95362" y="5200002"/>
            <a:ext cx="17572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I</a:t>
            </a:r>
            <a:r>
              <a:rPr lang="en-US" sz="1100" baseline="30000" dirty="0"/>
              <a:t>2</a:t>
            </a:r>
            <a:r>
              <a:rPr lang="en-US" sz="1100" dirty="0"/>
              <a:t>Snake </a:t>
            </a:r>
            <a:r>
              <a:rPr lang="mr-IN" sz="1100" dirty="0"/>
              <a:t>–</a:t>
            </a:r>
            <a:r>
              <a:rPr lang="en-US" sz="1100" dirty="0"/>
              <a:t> </a:t>
            </a:r>
            <a:r>
              <a:rPr lang="en-US" sz="1100" dirty="0" err="1"/>
              <a:t>Kuka</a:t>
            </a:r>
            <a:r>
              <a:rPr lang="en-US" sz="1100" dirty="0"/>
              <a:t> Robot</a:t>
            </a:r>
            <a:br>
              <a:rPr lang="en-US" sz="1100" dirty="0"/>
            </a:br>
            <a:r>
              <a:rPr lang="en-US" sz="1100" dirty="0"/>
              <a:t>7 DOFs Instrument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3431704" y="4769923"/>
            <a:ext cx="1016787" cy="86096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5162849" y="6276410"/>
            <a:ext cx="20393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I</a:t>
            </a:r>
            <a:r>
              <a:rPr lang="en-US" sz="1100" baseline="30000" dirty="0"/>
              <a:t>2</a:t>
            </a:r>
            <a:r>
              <a:rPr lang="en-US" sz="1100" dirty="0"/>
              <a:t>Snake </a:t>
            </a:r>
            <a:r>
              <a:rPr lang="mr-IN" sz="1100" dirty="0"/>
              <a:t>–</a:t>
            </a:r>
            <a:r>
              <a:rPr lang="en-US" sz="1100" dirty="0"/>
              <a:t> </a:t>
            </a:r>
            <a:r>
              <a:rPr lang="en-US" sz="1100" dirty="0" err="1"/>
              <a:t>Kuka</a:t>
            </a:r>
            <a:r>
              <a:rPr lang="en-US" sz="1100" dirty="0"/>
              <a:t> Robot</a:t>
            </a:r>
            <a:br>
              <a:rPr lang="en-US" sz="1100" dirty="0"/>
            </a:br>
            <a:r>
              <a:rPr lang="en-US" sz="1100" dirty="0"/>
              <a:t>Dual 7 DOFs Instrument2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487532"/>
              </p:ext>
            </p:extLst>
          </p:nvPr>
        </p:nvGraphicFramePr>
        <p:xfrm>
          <a:off x="5432950" y="2782640"/>
          <a:ext cx="6362659" cy="23675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8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1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5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7438">
                <a:tc>
                  <a:txBody>
                    <a:bodyPr/>
                    <a:lstStyle/>
                    <a:p>
                      <a:pPr algn="l" fontAlgn="b"/>
                      <a:r>
                        <a:rPr lang="sk-SK" sz="900" u="none" strike="noStrike">
                          <a:effectLst/>
                        </a:rPr>
                        <a:t> </a:t>
                      </a:r>
                      <a:endParaRPr lang="sk-SK" sz="9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dirty="0">
                          <a:effectLst/>
                        </a:rPr>
                        <a:t>Oculus Rift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 err="1">
                          <a:effectLst/>
                        </a:rPr>
                        <a:t>TrakSTAR</a:t>
                      </a:r>
                      <a:r>
                        <a:rPr lang="en-US" sz="900" b="1" u="none" strike="noStrike" dirty="0">
                          <a:effectLst/>
                        </a:rPr>
                        <a:t> Interface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effectLst/>
                        </a:rPr>
                        <a:t>Parallel Master Controller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4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u="none" strike="noStrike">
                          <a:effectLst/>
                        </a:rPr>
                        <a:t>Type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Ungrounded Controller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Ungrounded Controller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Grounded Controller, Stationary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u="none" strike="noStrike">
                          <a:effectLst/>
                        </a:rPr>
                        <a:t>Kinematic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Position and Orientation relative movement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Position and Orientation absolute movement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Position and Orientation relative movement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6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u="none" strike="noStrike">
                          <a:effectLst/>
                        </a:rPr>
                        <a:t>Workspace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- Open Workspace 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- </a:t>
                      </a:r>
                      <a:r>
                        <a:rPr lang="en-U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limited by line of sight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- </a:t>
                      </a:r>
                      <a:r>
                        <a:rPr lang="en-U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Require Clutching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- Open Workspace</a:t>
                      </a:r>
                      <a:br>
                        <a:rPr lang="en-US" sz="900" u="none" strike="noStrike">
                          <a:effectLst/>
                        </a:rPr>
                      </a:br>
                      <a:r>
                        <a:rPr lang="en-US" sz="900" u="none" strike="noStrike">
                          <a:effectLst/>
                        </a:rPr>
                        <a:t>- interfere by the ferromagnetic</a:t>
                      </a:r>
                      <a:br>
                        <a:rPr lang="en-US" sz="900" u="none" strike="noStrike">
                          <a:effectLst/>
                        </a:rPr>
                      </a:br>
                      <a:r>
                        <a:rPr lang="en-US" sz="900" u="none" strike="noStrike">
                          <a:effectLst/>
                        </a:rPr>
                        <a:t>- No Clutching require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 Constrained Workspace</a:t>
                      </a:r>
                      <a:br>
                        <a:rPr lang="en-U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en-U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 Clutching requires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8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u="none" strike="noStrike">
                          <a:effectLst/>
                        </a:rPr>
                        <a:t>Dynamics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 Only Vibration</a:t>
                      </a:r>
                      <a:br>
                        <a:rPr lang="en-U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en-U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 No </a:t>
                      </a:r>
                      <a:r>
                        <a:rPr lang="en-US" sz="9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Kinaesthetic</a:t>
                      </a:r>
                      <a:r>
                        <a:rPr lang="en-U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 feedback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- </a:t>
                      </a:r>
                      <a:r>
                        <a:rPr lang="en-U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 Vibration</a:t>
                      </a:r>
                      <a:br>
                        <a:rPr lang="en-U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en-U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 No </a:t>
                      </a:r>
                      <a:r>
                        <a:rPr lang="en-US" sz="9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Kinaesthetic</a:t>
                      </a:r>
                      <a:r>
                        <a:rPr lang="en-U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 Feedback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- No Vibration</a:t>
                      </a:r>
                      <a:br>
                        <a:rPr lang="en-US" sz="900" u="none" strike="noStrike" dirty="0">
                          <a:effectLst/>
                        </a:rPr>
                      </a:br>
                      <a:r>
                        <a:rPr lang="en-US" sz="900" u="none" strike="noStrike" dirty="0">
                          <a:effectLst/>
                        </a:rPr>
                        <a:t>- Haptic Feedback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4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u="none" strike="noStrike">
                          <a:effectLst/>
                        </a:rPr>
                        <a:t>Weights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Lightweight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Very lightweight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High weight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74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u="none" strike="noStrike" dirty="0">
                          <a:effectLst/>
                        </a:rPr>
                        <a:t>Wiring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Wireless Communication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Wire Connection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Mechanical Linkage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74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u="none" strike="noStrike" dirty="0">
                          <a:effectLst/>
                        </a:rPr>
                        <a:t>Global Positioning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Clutching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Absolute Control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Clutching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869" y="1124744"/>
            <a:ext cx="1496458" cy="13713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111" y="1395656"/>
            <a:ext cx="1758365" cy="11318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0386" y="1265604"/>
            <a:ext cx="1397274" cy="129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08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7B880-83D1-4C40-B2D4-741D839F9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Material &amp;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EAFABF-3E4F-4BB3-A890-F7D311B769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1600" dirty="0"/>
                  <a:t>Workspace Analysis </a:t>
                </a:r>
              </a:p>
              <a:p>
                <a:r>
                  <a:rPr lang="en-GB" sz="1600" dirty="0"/>
                  <a:t>Design Optimization based on Force/Velocity manipulability ellipsoid</a:t>
                </a: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     </a:t>
                </a:r>
                <a:r>
                  <a:rPr lang="en-US" sz="1100" dirty="0"/>
                  <a:t>Dexterity measurement   -&gt; Changing velocity ability on both translation VS rotation</a:t>
                </a:r>
              </a:p>
              <a:p>
                <a:pPr marL="0" indent="0" algn="ctr">
                  <a:buNone/>
                </a:pPr>
                <a:r>
                  <a:rPr lang="en-US" sz="1100" dirty="0"/>
                  <a:t>   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charset="0"/>
                      </a:rPr>
                      <m:t>𝑀</m:t>
                    </m:r>
                    <m:r>
                      <a:rPr lang="en-US" sz="1100" b="0" i="1" smtClean="0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GB" sz="11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100" b="0" i="1" smtClean="0">
                            <a:latin typeface="Cambria Math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charset="0"/>
                              </a:rPr>
                              <m:t>𝑞</m:t>
                            </m:r>
                          </m:e>
                        </m:d>
                        <m:r>
                          <a:rPr lang="en-US" sz="11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US" sz="11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charset="0"/>
                              </a:rPr>
                              <m:t>𝑞</m:t>
                            </m:r>
                          </m:e>
                        </m:d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sz="1100" dirty="0"/>
              </a:p>
              <a:p>
                <a:pPr marL="0" indent="0">
                  <a:buNone/>
                </a:pPr>
                <a:r>
                  <a:rPr lang="en-US" sz="1100" dirty="0"/>
                  <a:t>    			-&gt; Changing force ability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Cooperation manipulability</a:t>
                </a:r>
              </a:p>
              <a:p>
                <a:pPr marL="0" indent="0">
                  <a:buNone/>
                </a:pPr>
                <a:r>
                  <a:rPr lang="en-US" sz="1600" dirty="0"/>
                  <a:t>     - Measure how to measure coupling motion force/velocity manipulability</a:t>
                </a:r>
              </a:p>
              <a:p>
                <a:pPr marL="0" indent="0">
                  <a:buNone/>
                </a:pPr>
                <a:r>
                  <a:rPr lang="en-US" sz="1600" dirty="0"/>
                  <a:t>     - Relative Force/Velocity between robot-human arm or task space</a:t>
                </a:r>
              </a:p>
              <a:p>
                <a:pPr marL="0" indent="0">
                  <a:buNone/>
                </a:pPr>
                <a:r>
                  <a:rPr lang="en-US" sz="1600" dirty="0"/>
                  <a:t>     - Design consideration based on mutual manipulability</a:t>
                </a:r>
              </a:p>
              <a:p>
                <a:pPr marL="0" indent="0">
                  <a:buNone/>
                </a:pPr>
                <a:r>
                  <a:rPr lang="en-US" sz="1600" dirty="0"/>
                  <a:t>	- Intersecting Ellipsoid Volume</a:t>
                </a:r>
              </a:p>
              <a:p>
                <a:pPr marL="0" indent="0">
                  <a:buNone/>
                </a:pPr>
                <a:r>
                  <a:rPr lang="en-US" sz="1600" dirty="0"/>
                  <a:t>	- Mutual manipulability ellipsoid shape</a:t>
                </a:r>
                <a:endParaRPr lang="en-GB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EAFABF-3E4F-4BB3-A890-F7D311B769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6" t="-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7E5A3365-2DAF-448F-80E2-A2FFDE3877C8}"/>
              </a:ext>
            </a:extLst>
          </p:cNvPr>
          <p:cNvGrpSpPr/>
          <p:nvPr/>
        </p:nvGrpSpPr>
        <p:grpSpPr>
          <a:xfrm>
            <a:off x="8111586" y="1700808"/>
            <a:ext cx="3370251" cy="1603511"/>
            <a:chOff x="3735505" y="2792364"/>
            <a:chExt cx="5866654" cy="27912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6AB1167-DAFF-493D-8A2D-96DD2FF05A26}"/>
                </a:ext>
              </a:extLst>
            </p:cNvPr>
            <p:cNvGrpSpPr/>
            <p:nvPr/>
          </p:nvGrpSpPr>
          <p:grpSpPr>
            <a:xfrm>
              <a:off x="3735505" y="2792364"/>
              <a:ext cx="2364120" cy="1849579"/>
              <a:chOff x="2567757" y="3967557"/>
              <a:chExt cx="2364120" cy="184957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BED645E-861E-4575-88FD-42747B6F4732}"/>
                  </a:ext>
                </a:extLst>
              </p:cNvPr>
              <p:cNvGrpSpPr/>
              <p:nvPr/>
            </p:nvGrpSpPr>
            <p:grpSpPr>
              <a:xfrm>
                <a:off x="2567757" y="5733256"/>
                <a:ext cx="447903" cy="83880"/>
                <a:chOff x="2567608" y="5655282"/>
                <a:chExt cx="864245" cy="161914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E1FA219F-86C4-4B93-A42B-5514A1235840}"/>
                    </a:ext>
                  </a:extLst>
                </p:cNvPr>
                <p:cNvCxnSpPr/>
                <p:nvPr/>
              </p:nvCxnSpPr>
              <p:spPr bwMode="auto">
                <a:xfrm>
                  <a:off x="2723556" y="5661248"/>
                  <a:ext cx="708297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ABD4092E-2DFB-4C64-AA34-4FC3B359E745}"/>
                    </a:ext>
                  </a:extLst>
                </p:cNvPr>
                <p:cNvCxnSpPr/>
                <p:nvPr/>
              </p:nvCxnSpPr>
              <p:spPr bwMode="auto">
                <a:xfrm flipH="1">
                  <a:off x="2567608" y="5661248"/>
                  <a:ext cx="155948" cy="155948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442C8463-D4EF-454C-9CAC-C869B9CC5722}"/>
                    </a:ext>
                  </a:extLst>
                </p:cNvPr>
                <p:cNvCxnSpPr/>
                <p:nvPr/>
              </p:nvCxnSpPr>
              <p:spPr bwMode="auto">
                <a:xfrm flipH="1">
                  <a:off x="2742701" y="5661248"/>
                  <a:ext cx="155948" cy="155948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54D43817-FA0C-4BD0-A54A-A6D0C6250676}"/>
                    </a:ext>
                  </a:extLst>
                </p:cNvPr>
                <p:cNvCxnSpPr/>
                <p:nvPr/>
              </p:nvCxnSpPr>
              <p:spPr bwMode="auto">
                <a:xfrm flipH="1">
                  <a:off x="2976623" y="5660198"/>
                  <a:ext cx="155948" cy="155948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331E45E3-245C-4DCD-88E8-86635A69E296}"/>
                    </a:ext>
                  </a:extLst>
                </p:cNvPr>
                <p:cNvCxnSpPr/>
                <p:nvPr/>
              </p:nvCxnSpPr>
              <p:spPr bwMode="auto">
                <a:xfrm flipH="1">
                  <a:off x="3270315" y="5655282"/>
                  <a:ext cx="155948" cy="155948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2DD1A2DE-F101-47A2-882B-1C25BC4D8507}"/>
                  </a:ext>
                </a:extLst>
              </p:cNvPr>
              <p:cNvCxnSpPr/>
              <p:nvPr/>
            </p:nvCxnSpPr>
            <p:spPr bwMode="auto">
              <a:xfrm flipV="1">
                <a:off x="2779733" y="5229200"/>
                <a:ext cx="233029" cy="50405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E0B31FC-9EBE-4607-A8C6-2878CF9F7329}"/>
                  </a:ext>
                </a:extLst>
              </p:cNvPr>
              <p:cNvSpPr/>
              <p:nvPr/>
            </p:nvSpPr>
            <p:spPr bwMode="auto">
              <a:xfrm>
                <a:off x="2972025" y="5200218"/>
                <a:ext cx="81148" cy="81148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Lucida Grande" charset="0"/>
                  <a:ea typeface="ＭＳ Ｐゴシック" charset="-128"/>
                  <a:cs typeface="ＭＳ Ｐゴシック" charset="-128"/>
                </a:endParaRP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05E34DA-2AE4-4B02-AF6E-5D51D513EA76}"/>
                  </a:ext>
                </a:extLst>
              </p:cNvPr>
              <p:cNvCxnSpPr/>
              <p:nvPr/>
            </p:nvCxnSpPr>
            <p:spPr bwMode="auto">
              <a:xfrm flipV="1">
                <a:off x="3012599" y="4869160"/>
                <a:ext cx="635129" cy="36004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991EDC1-6897-41C2-8453-17FE59F45A35}"/>
                  </a:ext>
                </a:extLst>
              </p:cNvPr>
              <p:cNvSpPr/>
              <p:nvPr/>
            </p:nvSpPr>
            <p:spPr bwMode="auto">
              <a:xfrm>
                <a:off x="3607154" y="4837968"/>
                <a:ext cx="81148" cy="81148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Lucida Grande" charset="0"/>
                  <a:ea typeface="ＭＳ Ｐゴシック" charset="-128"/>
                  <a:cs typeface="ＭＳ Ｐゴシック" charset="-128"/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2FD0CCE1-7BD8-42EB-AEF5-F19E83A1140B}"/>
                  </a:ext>
                </a:extLst>
              </p:cNvPr>
              <p:cNvCxnSpPr/>
              <p:nvPr/>
            </p:nvCxnSpPr>
            <p:spPr bwMode="auto">
              <a:xfrm>
                <a:off x="3647728" y="4869160"/>
                <a:ext cx="432048" cy="18002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7AE684D-B18B-4E96-BD51-ACA59C65244C}"/>
                  </a:ext>
                </a:extLst>
              </p:cNvPr>
              <p:cNvGrpSpPr/>
              <p:nvPr/>
            </p:nvGrpSpPr>
            <p:grpSpPr>
              <a:xfrm rot="1631550">
                <a:off x="3983172" y="4691054"/>
                <a:ext cx="214040" cy="605804"/>
                <a:chOff x="4413632" y="4271637"/>
                <a:chExt cx="128290" cy="605804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B1A6FC34-28D0-4AD8-A1E8-B63F33E368D4}"/>
                    </a:ext>
                  </a:extLst>
                </p:cNvPr>
                <p:cNvSpPr/>
                <p:nvPr/>
              </p:nvSpPr>
              <p:spPr bwMode="auto">
                <a:xfrm>
                  <a:off x="4413632" y="4271637"/>
                  <a:ext cx="127959" cy="605804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ucida Grande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42826C24-428A-4BF9-BBE1-48EFA58B7332}"/>
                    </a:ext>
                  </a:extLst>
                </p:cNvPr>
                <p:cNvCxnSpPr>
                  <a:cxnSpLocks/>
                  <a:endCxn id="16" idx="0"/>
                </p:cNvCxnSpPr>
                <p:nvPr/>
              </p:nvCxnSpPr>
              <p:spPr bwMode="auto">
                <a:xfrm rot="19968450" flipV="1">
                  <a:off x="4437944" y="4287644"/>
                  <a:ext cx="89068" cy="324769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dashDot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D33DDB22-E2EE-41DB-AB55-EB296D027EC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19968450" flipV="1">
                  <a:off x="4480931" y="4584184"/>
                  <a:ext cx="60991" cy="22212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dashDot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5AC00A1-C903-4DC0-9589-F2BBC482FA53}"/>
                  </a:ext>
                </a:extLst>
              </p:cNvPr>
              <p:cNvCxnSpPr/>
              <p:nvPr/>
            </p:nvCxnSpPr>
            <p:spPr bwMode="auto">
              <a:xfrm flipH="1" flipV="1">
                <a:off x="4151784" y="5049175"/>
                <a:ext cx="121004" cy="26286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661463E6-E84C-45C6-ABDD-84C4B218E00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816006" y="4509120"/>
                <a:ext cx="365518" cy="320439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8E256C-20C0-46E7-92B2-A79EA610C9A6}"/>
                  </a:ext>
                </a:extLst>
              </p:cNvPr>
              <p:cNvSpPr txBox="1"/>
              <p:nvPr/>
            </p:nvSpPr>
            <p:spPr>
              <a:xfrm>
                <a:off x="3092291" y="5415113"/>
                <a:ext cx="174697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b="0" dirty="0"/>
                  <a:t>Can’t move much in this direction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0E19EE-F51D-42AF-93D3-FFF7648ADDBB}"/>
                  </a:ext>
                </a:extLst>
              </p:cNvPr>
              <p:cNvSpPr txBox="1"/>
              <p:nvPr/>
            </p:nvSpPr>
            <p:spPr>
              <a:xfrm>
                <a:off x="3184907" y="3967557"/>
                <a:ext cx="174697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b="0" dirty="0"/>
                  <a:t>Can move  a lot in this direction</a:t>
                </a: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F1ADB7B-537C-4952-A8A4-3E74E064B6D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04557" y="3850126"/>
              <a:ext cx="1505007" cy="38987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64AF99-858D-415D-99FA-89579F2922ED}"/>
                </a:ext>
              </a:extLst>
            </p:cNvPr>
            <p:cNvSpPr txBox="1"/>
            <p:nvPr/>
          </p:nvSpPr>
          <p:spPr>
            <a:xfrm rot="900000">
              <a:off x="5806021" y="3661538"/>
              <a:ext cx="627095" cy="261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SVD(J)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0E38735-EAC7-4737-9392-78A0ECEAF5C9}"/>
                </a:ext>
              </a:extLst>
            </p:cNvPr>
            <p:cNvGrpSpPr/>
            <p:nvPr/>
          </p:nvGrpSpPr>
          <p:grpSpPr>
            <a:xfrm>
              <a:off x="7176120" y="3501008"/>
              <a:ext cx="1124930" cy="1301558"/>
              <a:chOff x="3763600" y="4937071"/>
              <a:chExt cx="1124930" cy="130155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3C012FE-4660-4F83-BEFA-7964C0C25EEA}"/>
                  </a:ext>
                </a:extLst>
              </p:cNvPr>
              <p:cNvSpPr/>
              <p:nvPr/>
            </p:nvSpPr>
            <p:spPr bwMode="auto">
              <a:xfrm rot="19109118">
                <a:off x="4075520" y="4960813"/>
                <a:ext cx="610124" cy="1277816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Lucida Grande" charset="0"/>
                  <a:ea typeface="ＭＳ Ｐゴシック" charset="-128"/>
                  <a:cs typeface="ＭＳ Ｐゴシック" charset="-128"/>
                </a:endParaRP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251F5E7-058C-4C83-8456-D24241CEDD84}"/>
                  </a:ext>
                </a:extLst>
              </p:cNvPr>
              <p:cNvCxnSpPr>
                <a:cxnSpLocks/>
                <a:endCxn id="27" idx="0"/>
              </p:cNvCxnSpPr>
              <p:nvPr/>
            </p:nvCxnSpPr>
            <p:spPr bwMode="auto">
              <a:xfrm flipH="1" flipV="1">
                <a:off x="3957106" y="5121316"/>
                <a:ext cx="413284" cy="478405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37CA0D8-762A-4609-96DF-5321BC93DB75}"/>
                  </a:ext>
                </a:extLst>
              </p:cNvPr>
              <p:cNvCxnSpPr>
                <a:endCxn id="27" idx="6"/>
              </p:cNvCxnSpPr>
              <p:nvPr/>
            </p:nvCxnSpPr>
            <p:spPr bwMode="auto">
              <a:xfrm flipV="1">
                <a:off x="4370390" y="5397522"/>
                <a:ext cx="238618" cy="202199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902EBF-3650-4DFD-BD18-104E40A2D46C}"/>
                  </a:ext>
                </a:extLst>
              </p:cNvPr>
              <p:cNvSpPr txBox="1"/>
              <p:nvPr/>
            </p:nvSpPr>
            <p:spPr>
              <a:xfrm>
                <a:off x="3763600" y="4937071"/>
                <a:ext cx="33031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b="0" dirty="0"/>
                  <a:t>V1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0BDEDF1-8A55-46E3-8520-9372339D5171}"/>
                  </a:ext>
                </a:extLst>
              </p:cNvPr>
              <p:cNvSpPr txBox="1"/>
              <p:nvPr/>
            </p:nvSpPr>
            <p:spPr>
              <a:xfrm>
                <a:off x="4558212" y="5257698"/>
                <a:ext cx="33031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b="0" dirty="0"/>
                  <a:t>V2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70247EEA-731F-4CD1-BE06-C8742D334CC4}"/>
                      </a:ext>
                    </a:extLst>
                  </p:cNvPr>
                  <p:cNvSpPr txBox="1"/>
                  <p:nvPr/>
                </p:nvSpPr>
                <p:spPr>
                  <a:xfrm>
                    <a:off x="4054097" y="5164531"/>
                    <a:ext cx="268855" cy="1863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ad>
                            <m:radPr>
                              <m:degHide m:val="on"/>
                              <m:ctrlPr>
                                <a:rPr lang="en-GB" sz="1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i="1" smtClean="0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</m:e>
                                <m:sub>
                                  <m:r>
                                    <a:rPr lang="en-GB" sz="10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rad>
                        </m:oMath>
                      </m:oMathPara>
                    </a14:m>
                    <a:endParaRPr lang="en-GB" sz="1000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F4C1D6DC-2D94-4915-8886-3A7837ADAE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4097" y="5164531"/>
                    <a:ext cx="268855" cy="18633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4545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F67B5073-F639-4DDC-91C0-C17F737B0387}"/>
                      </a:ext>
                    </a:extLst>
                  </p:cNvPr>
                  <p:cNvSpPr txBox="1"/>
                  <p:nvPr/>
                </p:nvSpPr>
                <p:spPr>
                  <a:xfrm>
                    <a:off x="4383677" y="5461359"/>
                    <a:ext cx="268855" cy="18633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ad>
                            <m:radPr>
                              <m:degHide m:val="on"/>
                              <m:ctrlPr>
                                <a:rPr lang="en-GB" sz="1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i="1" smtClean="0">
                                      <a:latin typeface="Cambria Math" panose="02040503050406030204" pitchFamily="18" charset="0"/>
                                    </a:rPr>
                                    <m:t>𝞴</m:t>
                                  </m:r>
                                </m:e>
                                <m:sub>
                                  <m:r>
                                    <a:rPr lang="en-GB" sz="10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rad>
                        </m:oMath>
                      </m:oMathPara>
                    </a14:m>
                    <a:endParaRPr lang="en-GB" sz="1000" dirty="0"/>
                  </a:p>
                </p:txBody>
              </p:sp>
            </mc:Choice>
            <mc:Fallback xmlns=""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ABC0C991-D257-4CF6-98D3-EE8CC6692A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83677" y="5461359"/>
                    <a:ext cx="268855" cy="18633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4545" b="-967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10470CB-F876-492B-86FC-6E67286142FE}"/>
                </a:ext>
              </a:extLst>
            </p:cNvPr>
            <p:cNvSpPr txBox="1"/>
            <p:nvPr/>
          </p:nvSpPr>
          <p:spPr>
            <a:xfrm>
              <a:off x="8284169" y="4109116"/>
              <a:ext cx="13179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Velocity Ellipsoid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9666688-0FD2-4178-BDCE-F060FB15DB4A}"/>
                </a:ext>
              </a:extLst>
            </p:cNvPr>
            <p:cNvSpPr txBox="1"/>
            <p:nvPr/>
          </p:nvSpPr>
          <p:spPr>
            <a:xfrm>
              <a:off x="8284169" y="5120032"/>
              <a:ext cx="11432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Force Ellipsoid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77625B4-6A9B-4B29-ACBE-4F261B186F2B}"/>
                </a:ext>
              </a:extLst>
            </p:cNvPr>
            <p:cNvCxnSpPr>
              <a:cxnSpLocks/>
              <a:stCxn id="16" idx="6"/>
            </p:cNvCxnSpPr>
            <p:nvPr/>
          </p:nvCxnSpPr>
          <p:spPr bwMode="auto">
            <a:xfrm>
              <a:off x="5352641" y="3867417"/>
              <a:ext cx="1569441" cy="117396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752E7EF-100C-4CD1-8DC0-3DCE8AE35207}"/>
                    </a:ext>
                  </a:extLst>
                </p:cNvPr>
                <p:cNvSpPr txBox="1"/>
                <p:nvPr/>
              </p:nvSpPr>
              <p:spPr>
                <a:xfrm rot="900000">
                  <a:off x="6285423" y="4381261"/>
                  <a:ext cx="765978" cy="2654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100" dirty="0"/>
                    <a:t>SVD(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11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100" b="1" i="1" dirty="0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p>
                          <m:r>
                            <a:rPr lang="en-GB" sz="11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1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lang="en-GB" sz="1100" dirty="0"/>
                    <a:t>)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752E7EF-100C-4CD1-8DC0-3DCE8AE352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900000">
                  <a:off x="6285423" y="4381261"/>
                  <a:ext cx="765978" cy="265456"/>
                </a:xfrm>
                <a:prstGeom prst="rect">
                  <a:avLst/>
                </a:prstGeom>
                <a:blipFill>
                  <a:blip r:embed="rId11"/>
                  <a:stretch>
                    <a:fillRect l="-6410" r="-62821" b="-8409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2B63118-B461-42AD-8D22-0830C1E31938}"/>
                </a:ext>
              </a:extLst>
            </p:cNvPr>
            <p:cNvGrpSpPr/>
            <p:nvPr/>
          </p:nvGrpSpPr>
          <p:grpSpPr>
            <a:xfrm>
              <a:off x="6824249" y="4614490"/>
              <a:ext cx="1411919" cy="969136"/>
              <a:chOff x="3348819" y="5826414"/>
              <a:chExt cx="1411919" cy="969136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DE9B6050-53B3-489B-A97C-CEB9AE90BA50}"/>
                  </a:ext>
                </a:extLst>
              </p:cNvPr>
              <p:cNvGrpSpPr/>
              <p:nvPr/>
            </p:nvGrpSpPr>
            <p:grpSpPr>
              <a:xfrm rot="5400000">
                <a:off x="3620133" y="5555100"/>
                <a:ext cx="869292" cy="1411919"/>
                <a:chOff x="3816352" y="4826710"/>
                <a:chExt cx="869292" cy="1411919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FC3F29B1-1B73-4D4D-AF03-8DDACD0F23EA}"/>
                    </a:ext>
                  </a:extLst>
                </p:cNvPr>
                <p:cNvSpPr/>
                <p:nvPr/>
              </p:nvSpPr>
              <p:spPr bwMode="auto">
                <a:xfrm rot="19109118">
                  <a:off x="4075520" y="4960813"/>
                  <a:ext cx="610124" cy="1277816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Lucida Grande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615E8189-44DC-4A92-AF76-76C6FDF79F04}"/>
                    </a:ext>
                  </a:extLst>
                </p:cNvPr>
                <p:cNvCxnSpPr>
                  <a:cxnSpLocks/>
                  <a:endCxn id="41" idx="0"/>
                </p:cNvCxnSpPr>
                <p:nvPr/>
              </p:nvCxnSpPr>
              <p:spPr bwMode="auto">
                <a:xfrm flipH="1" flipV="1">
                  <a:off x="3957106" y="5121316"/>
                  <a:ext cx="413284" cy="478405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4F92E7CC-B513-4330-BB22-241264AA410B}"/>
                    </a:ext>
                  </a:extLst>
                </p:cNvPr>
                <p:cNvCxnSpPr>
                  <a:endCxn id="41" idx="6"/>
                </p:cNvCxnSpPr>
                <p:nvPr/>
              </p:nvCxnSpPr>
              <p:spPr bwMode="auto">
                <a:xfrm flipV="1">
                  <a:off x="4370390" y="5397522"/>
                  <a:ext cx="238618" cy="202199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dash"/>
                  <a:round/>
                  <a:headEnd type="none" w="med" len="med"/>
                  <a:tailEnd type="triangle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86D21B7E-2D2B-4615-9ADF-72376F66589E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778151" y="4864911"/>
                      <a:ext cx="330318" cy="2539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GB" sz="105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800" b="0" dirty="0"/>
                    </a:p>
                  </p:txBody>
                </p:sp>
              </mc:Choice>
              <mc:Fallback xmlns="">
                <p:sp>
                  <p:nvSpPr>
                    <p:cNvPr id="120" name="TextBox 119">
                      <a:extLst>
                        <a:ext uri="{FF2B5EF4-FFF2-40B4-BE49-F238E27FC236}">
                          <a16:creationId xmlns:a16="http://schemas.microsoft.com/office/drawing/2014/main" id="{3B8A7C96-69C4-47F9-B9C7-26917702ECD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778151" y="4864911"/>
                      <a:ext cx="330318" cy="253916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87643323-47DB-4E48-87C5-517126D7C2CA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980762" y="5392261"/>
                      <a:ext cx="261034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ad>
                              <m:radPr>
                                <m:degHide m:val="on"/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GB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rad>
                          </m:oMath>
                        </m:oMathPara>
                      </a14:m>
                      <a:endParaRPr lang="en-GB" sz="1000" dirty="0"/>
                    </a:p>
                  </p:txBody>
                </p:sp>
              </mc:Choice>
              <mc:Fallback xmlns="">
                <p:sp>
                  <p:nvSpPr>
                    <p:cNvPr id="122" name="TextBox 121">
                      <a:extLst>
                        <a:ext uri="{FF2B5EF4-FFF2-40B4-BE49-F238E27FC236}">
                          <a16:creationId xmlns:a16="http://schemas.microsoft.com/office/drawing/2014/main" id="{A449B7CB-7B33-429D-A080-313EEE1EA8E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980762" y="5392261"/>
                      <a:ext cx="261034" cy="153888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r="-4651" b="-16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11DD8F4A-33B8-4CD0-9E1A-69B23A748093}"/>
                        </a:ext>
                      </a:extLst>
                    </p:cNvPr>
                    <p:cNvSpPr txBox="1"/>
                    <p:nvPr/>
                  </p:nvSpPr>
                  <p:spPr>
                    <a:xfrm rot="15846674">
                      <a:off x="4380299" y="5559800"/>
                      <a:ext cx="261034" cy="15388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ad>
                              <m:radPr>
                                <m:degHide m:val="on"/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GB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GB" sz="1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rad>
                          </m:oMath>
                        </m:oMathPara>
                      </a14:m>
                      <a:endParaRPr lang="en-GB" sz="1000" dirty="0"/>
                    </a:p>
                  </p:txBody>
                </p:sp>
              </mc:Choice>
              <mc:Fallback xmlns="">
                <p:sp>
                  <p:nvSpPr>
                    <p:cNvPr id="123" name="TextBox 122">
                      <a:extLst>
                        <a:ext uri="{FF2B5EF4-FFF2-40B4-BE49-F238E27FC236}">
                          <a16:creationId xmlns:a16="http://schemas.microsoft.com/office/drawing/2014/main" id="{C8EA5605-ECFA-42A7-9FAB-CBBA206803B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5846674">
                      <a:off x="4380299" y="5559800"/>
                      <a:ext cx="261034" cy="153888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r="-4348" b="-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2B3810FA-1630-419C-9697-E6F36C228BC9}"/>
                      </a:ext>
                    </a:extLst>
                  </p:cNvPr>
                  <p:cNvSpPr txBox="1"/>
                  <p:nvPr/>
                </p:nvSpPr>
                <p:spPr>
                  <a:xfrm>
                    <a:off x="4084738" y="6541634"/>
                    <a:ext cx="330318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800" b="0" dirty="0"/>
                  </a:p>
                </p:txBody>
              </p:sp>
            </mc:Choice>
            <mc:Fallback xmlns=""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50D4292C-3A57-4E7E-89E9-CE58840D25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84738" y="6541634"/>
                    <a:ext cx="330318" cy="25391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48" name="Picture 47" descr="A close up of a piece of paper&#10;&#10;Description generated with very high confidence">
            <a:extLst>
              <a:ext uri="{FF2B5EF4-FFF2-40B4-BE49-F238E27FC236}">
                <a16:creationId xmlns:a16="http://schemas.microsoft.com/office/drawing/2014/main" id="{35FC8DCE-BAD8-4737-820F-72029043B59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1691" t="25408" r="25408" b="6387"/>
          <a:stretch/>
        </p:blipFill>
        <p:spPr>
          <a:xfrm>
            <a:off x="8390446" y="3831827"/>
            <a:ext cx="3635600" cy="2899033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F05FD3E-F77E-482C-BBD0-3538C61E472B}"/>
              </a:ext>
            </a:extLst>
          </p:cNvPr>
          <p:cNvCxnSpPr/>
          <p:nvPr/>
        </p:nvCxnSpPr>
        <p:spPr bwMode="auto">
          <a:xfrm flipV="1">
            <a:off x="8233361" y="5517232"/>
            <a:ext cx="1330853" cy="9361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42751B7-B344-4204-8E80-5BA53CA6456D}"/>
              </a:ext>
            </a:extLst>
          </p:cNvPr>
          <p:cNvSpPr txBox="1"/>
          <p:nvPr/>
        </p:nvSpPr>
        <p:spPr>
          <a:xfrm>
            <a:off x="6680144" y="6404846"/>
            <a:ext cx="20393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FF00FF"/>
                </a:solidFill>
              </a:rPr>
              <a:t>Manipulability Ellipsoid of Robot1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93A0D0D-8DA6-4811-BDAF-A43265BEC20E}"/>
              </a:ext>
            </a:extLst>
          </p:cNvPr>
          <p:cNvCxnSpPr/>
          <p:nvPr/>
        </p:nvCxnSpPr>
        <p:spPr bwMode="auto">
          <a:xfrm flipV="1">
            <a:off x="8029124" y="4724532"/>
            <a:ext cx="1330853" cy="9361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997D076-8604-4C45-AC19-5338C0AAC4FD}"/>
              </a:ext>
            </a:extLst>
          </p:cNvPr>
          <p:cNvSpPr txBox="1"/>
          <p:nvPr/>
        </p:nvSpPr>
        <p:spPr>
          <a:xfrm>
            <a:off x="6437082" y="5633119"/>
            <a:ext cx="20393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Manipulability Ellipsoid of Robot2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998DE4C-F4B8-447C-82DE-02C81E30CD56}"/>
              </a:ext>
            </a:extLst>
          </p:cNvPr>
          <p:cNvSpPr txBox="1"/>
          <p:nvPr/>
        </p:nvSpPr>
        <p:spPr>
          <a:xfrm>
            <a:off x="10143059" y="3647650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00B050"/>
                </a:solidFill>
              </a:rPr>
              <a:t>Cooperation Manipulability</a:t>
            </a:r>
            <a:br>
              <a:rPr lang="en-GB" sz="900" dirty="0">
                <a:solidFill>
                  <a:srgbClr val="00B050"/>
                </a:solidFill>
              </a:rPr>
            </a:br>
            <a:r>
              <a:rPr lang="en-GB" sz="900" dirty="0">
                <a:solidFill>
                  <a:srgbClr val="00B050"/>
                </a:solidFill>
              </a:rPr>
              <a:t>(Intersection Ellipsoid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0B1C638-1CA9-4C7D-895E-5A826A88A5F4}"/>
              </a:ext>
            </a:extLst>
          </p:cNvPr>
          <p:cNvCxnSpPr/>
          <p:nvPr/>
        </p:nvCxnSpPr>
        <p:spPr bwMode="auto">
          <a:xfrm flipH="1">
            <a:off x="10466153" y="4013775"/>
            <a:ext cx="637107" cy="5906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38353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192A9-4560-48D7-A9E3-2E3FB69B3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Material &amp; Methods(cont.)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ABF3E-6FB9-4CDB-8240-1A981F81A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Haptic Control</a:t>
            </a:r>
            <a:endParaRPr lang="en-US" dirty="0"/>
          </a:p>
          <a:p>
            <a:pPr lvl="1"/>
            <a:r>
              <a:rPr lang="en-US" dirty="0"/>
              <a:t>Impedance control(Instrument)/Admittance control(Robot)/Hybrid control(</a:t>
            </a:r>
            <a:r>
              <a:rPr lang="en-US" dirty="0" err="1"/>
              <a:t>Instrument+Robot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Shared control </a:t>
            </a:r>
          </a:p>
          <a:p>
            <a:pPr lvl="1"/>
            <a:r>
              <a:rPr lang="en-US" dirty="0"/>
              <a:t>Transparency Design approach</a:t>
            </a:r>
          </a:p>
          <a:p>
            <a:pPr lvl="2"/>
            <a:r>
              <a:rPr lang="en-US" dirty="0"/>
              <a:t>Gravity compensation</a:t>
            </a:r>
          </a:p>
          <a:p>
            <a:pPr lvl="2"/>
            <a:r>
              <a:rPr lang="en-US" dirty="0"/>
              <a:t>Frictionless</a:t>
            </a:r>
          </a:p>
          <a:p>
            <a:pPr lvl="2"/>
            <a:r>
              <a:rPr lang="en-US" dirty="0"/>
              <a:t>High fidelity</a:t>
            </a:r>
          </a:p>
          <a:p>
            <a:pPr lvl="2"/>
            <a:r>
              <a:rPr lang="en-US" dirty="0"/>
              <a:t>Isotropic Manipulability </a:t>
            </a:r>
            <a:endParaRPr lang="en-GB" dirty="0"/>
          </a:p>
          <a:p>
            <a:r>
              <a:rPr lang="en-GB" dirty="0"/>
              <a:t>Auxiliary and shared control algorithm for continuum robot control</a:t>
            </a:r>
          </a:p>
          <a:p>
            <a:r>
              <a:rPr lang="en-GB" dirty="0"/>
              <a:t>System Integration &amp; Validation</a:t>
            </a:r>
          </a:p>
        </p:txBody>
      </p:sp>
    </p:spTree>
    <p:extLst>
      <p:ext uri="{BB962C8B-B14F-4D97-AF65-F5344CB8AC3E}">
        <p14:creationId xmlns:p14="http://schemas.microsoft.com/office/powerpoint/2010/main" val="2771127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 result for colonon animation">
            <a:extLst>
              <a:ext uri="{FF2B5EF4-FFF2-40B4-BE49-F238E27FC236}">
                <a16:creationId xmlns:a16="http://schemas.microsoft.com/office/drawing/2014/main" id="{9B5D8706-D8E7-412E-A48B-C9EA4B21F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C4C4C4">
                <a:alpha val="14902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0" b="92308" l="9677" r="89919">
                        <a14:foregroundMark x1="48790" y1="90110" x2="48790" y2="92308"/>
                        <a14:backgroundMark x1="53226" y1="37912" x2="53226" y2="37912"/>
                        <a14:backgroundMark x1="40726" y1="37912" x2="49194" y2="51099"/>
                        <a14:backgroundMark x1="49194" y1="51099" x2="55645" y2="47253"/>
                        <a14:backgroundMark x1="37500" y1="29121" x2="38306" y2="31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7331" y="1515298"/>
            <a:ext cx="7534949" cy="552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F47A4-0119-4AC8-ADB9-89631E767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Expected Outcome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797E7D-3D89-401F-9515-8BA6EAB00473}"/>
              </a:ext>
            </a:extLst>
          </p:cNvPr>
          <p:cNvGrpSpPr/>
          <p:nvPr/>
        </p:nvGrpSpPr>
        <p:grpSpPr>
          <a:xfrm>
            <a:off x="527000" y="1268760"/>
            <a:ext cx="10257353" cy="5256584"/>
            <a:chOff x="166229" y="205865"/>
            <a:chExt cx="11872452" cy="622827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863A35D-A842-4F4B-9C10-6688CD6D3E36}"/>
                </a:ext>
              </a:extLst>
            </p:cNvPr>
            <p:cNvSpPr/>
            <p:nvPr/>
          </p:nvSpPr>
          <p:spPr>
            <a:xfrm>
              <a:off x="3802643" y="4181337"/>
              <a:ext cx="178957" cy="178957"/>
            </a:xfrm>
            <a:prstGeom prst="ellipse">
              <a:avLst/>
            </a:prstGeom>
            <a:gradFill flip="none" rotWithShape="1">
              <a:gsLst>
                <a:gs pos="17000">
                  <a:srgbClr val="FF0000">
                    <a:tint val="66000"/>
                    <a:satMod val="160000"/>
                  </a:srgbClr>
                </a:gs>
                <a:gs pos="7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0F30335-3096-49D2-86E0-F451D83E0DE9}"/>
                </a:ext>
              </a:extLst>
            </p:cNvPr>
            <p:cNvCxnSpPr/>
            <p:nvPr/>
          </p:nvCxnSpPr>
          <p:spPr>
            <a:xfrm>
              <a:off x="5921315" y="205865"/>
              <a:ext cx="0" cy="6228272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6A9BD0-C2B8-476A-AEDC-A214A7A189E6}"/>
                </a:ext>
              </a:extLst>
            </p:cNvPr>
            <p:cNvSpPr txBox="1"/>
            <p:nvPr/>
          </p:nvSpPr>
          <p:spPr>
            <a:xfrm>
              <a:off x="553362" y="491706"/>
              <a:ext cx="4441179" cy="765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800" dirty="0"/>
                <a:t>Robot Model Control Global View</a:t>
              </a:r>
              <a:br>
                <a:rPr lang="en-GB" sz="1800" dirty="0"/>
              </a:br>
              <a:r>
                <a:rPr lang="en-GB" sz="1800" dirty="0"/>
                <a:t>(Augmented Reality)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A064A6-E1E0-4C50-897E-89CF0BED5B6E}"/>
                </a:ext>
              </a:extLst>
            </p:cNvPr>
            <p:cNvSpPr txBox="1"/>
            <p:nvPr/>
          </p:nvSpPr>
          <p:spPr>
            <a:xfrm>
              <a:off x="8133134" y="514625"/>
              <a:ext cx="3204291" cy="4376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dirty="0"/>
                <a:t>Robot First Person View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A0B04D-24E4-4475-94BE-8DBC6C295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475" b="89831" l="3855" r="96627">
                          <a14:foregroundMark x1="6506" y1="52119" x2="10602" y2="62288"/>
                          <a14:foregroundMark x1="93976" y1="13136" x2="80723" y2="62712"/>
                          <a14:foregroundMark x1="85783" y1="30085" x2="92771" y2="8475"/>
                          <a14:foregroundMark x1="4096" y1="50000" x2="6024" y2="52966"/>
                          <a14:foregroundMark x1="96627" y1="9746" x2="90361" y2="2627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111242" flipV="1">
              <a:off x="2303025" y="3772884"/>
              <a:ext cx="2380586" cy="135377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DBD3516-7CA1-4096-830E-EF16B1441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077" b="94462" l="6633" r="95153">
                          <a14:foregroundMark x1="6633" y1="65538" x2="6633" y2="65538"/>
                          <a14:foregroundMark x1="37245" y1="8308" x2="37245" y2="8308"/>
                          <a14:foregroundMark x1="44643" y1="7385" x2="44643" y2="7385"/>
                          <a14:foregroundMark x1="35459" y1="7077" x2="35459" y2="7077"/>
                          <a14:foregroundMark x1="91582" y1="84615" x2="91582" y2="84615"/>
                          <a14:foregroundMark x1="68878" y1="94462" x2="68878" y2="94462"/>
                          <a14:foregroundMark x1="95153" y1="87385" x2="95153" y2="873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3868721" flipH="1">
              <a:off x="3065305" y="4156113"/>
              <a:ext cx="779601" cy="646353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AA1E8CE-636D-4717-9944-D0D0FF08CC15}"/>
                </a:ext>
              </a:extLst>
            </p:cNvPr>
            <p:cNvSpPr/>
            <p:nvPr/>
          </p:nvSpPr>
          <p:spPr>
            <a:xfrm>
              <a:off x="4071912" y="4270816"/>
              <a:ext cx="178957" cy="178957"/>
            </a:xfrm>
            <a:prstGeom prst="ellipse">
              <a:avLst/>
            </a:prstGeom>
            <a:gradFill flip="none" rotWithShape="1">
              <a:gsLst>
                <a:gs pos="17000">
                  <a:srgbClr val="FF0000">
                    <a:tint val="66000"/>
                    <a:satMod val="160000"/>
                  </a:srgbClr>
                </a:gs>
                <a:gs pos="7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59A5319-088C-4ECE-AF02-A3C321E0D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077" b="94462" l="6633" r="95153">
                          <a14:foregroundMark x1="6633" y1="65538" x2="6633" y2="65538"/>
                          <a14:foregroundMark x1="37245" y1="8308" x2="37245" y2="8308"/>
                          <a14:foregroundMark x1="44643" y1="7385" x2="44643" y2="7385"/>
                          <a14:foregroundMark x1="35459" y1="7077" x2="35459" y2="7077"/>
                          <a14:foregroundMark x1="91582" y1="84615" x2="91582" y2="84615"/>
                          <a14:foregroundMark x1="68878" y1="94462" x2="68878" y2="94462"/>
                          <a14:foregroundMark x1="95153" y1="87385" x2="95153" y2="873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00267" y="4270816"/>
              <a:ext cx="779601" cy="646353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0A00CAF-DB17-4EC4-AC92-6B0ABA4B5A05}"/>
                </a:ext>
              </a:extLst>
            </p:cNvPr>
            <p:cNvCxnSpPr>
              <a:cxnSpLocks/>
            </p:cNvCxnSpPr>
            <p:nvPr/>
          </p:nvCxnSpPr>
          <p:spPr>
            <a:xfrm>
              <a:off x="3453435" y="3790220"/>
              <a:ext cx="349208" cy="42480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8B150B-1648-4514-BC6D-046410318A93}"/>
                </a:ext>
              </a:extLst>
            </p:cNvPr>
            <p:cNvSpPr txBox="1"/>
            <p:nvPr/>
          </p:nvSpPr>
          <p:spPr>
            <a:xfrm>
              <a:off x="2421830" y="3400055"/>
              <a:ext cx="1278748" cy="4376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/>
                <a:t>Robot-Tissue </a:t>
              </a:r>
              <a:br>
                <a:rPr lang="en-GB" sz="900" dirty="0"/>
              </a:br>
              <a:r>
                <a:rPr lang="en-GB" sz="900" dirty="0"/>
                <a:t>Force interaction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9D946B-E96A-41D7-BDF8-CCB8BD8D8DDC}"/>
                </a:ext>
              </a:extLst>
            </p:cNvPr>
            <p:cNvSpPr txBox="1"/>
            <p:nvPr/>
          </p:nvSpPr>
          <p:spPr>
            <a:xfrm>
              <a:off x="4674967" y="3615497"/>
              <a:ext cx="1284313" cy="4376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/>
                <a:t>Hand-Robot  </a:t>
              </a:r>
              <a:br>
                <a:rPr lang="en-GB" sz="900" dirty="0"/>
              </a:br>
              <a:r>
                <a:rPr lang="en-GB" sz="900" dirty="0"/>
                <a:t>Force Interaction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7BAFF64-72F5-44B8-B1A3-FE38C277F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0869" y="4046384"/>
              <a:ext cx="700876" cy="22443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00C2DB-0F2F-4D6E-A635-FE2271249D73}"/>
                </a:ext>
              </a:extLst>
            </p:cNvPr>
            <p:cNvSpPr txBox="1"/>
            <p:nvPr/>
          </p:nvSpPr>
          <p:spPr>
            <a:xfrm>
              <a:off x="3693667" y="6112378"/>
              <a:ext cx="1861346" cy="2735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u="sng" dirty="0"/>
                <a:t>Curvilinear Shape Control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87458C1-8764-40F2-92B7-1F9328CC97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55843" y="4577760"/>
              <a:ext cx="517981" cy="50473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FB38EBC-5863-4B02-B858-6303773459FA}"/>
                </a:ext>
              </a:extLst>
            </p:cNvPr>
            <p:cNvSpPr/>
            <p:nvPr/>
          </p:nvSpPr>
          <p:spPr>
            <a:xfrm>
              <a:off x="2314575" y="4619625"/>
              <a:ext cx="1095375" cy="200730"/>
            </a:xfrm>
            <a:custGeom>
              <a:avLst/>
              <a:gdLst>
                <a:gd name="connsiteX0" fmla="*/ 0 w 1095375"/>
                <a:gd name="connsiteY0" fmla="*/ 0 h 200730"/>
                <a:gd name="connsiteX1" fmla="*/ 457200 w 1095375"/>
                <a:gd name="connsiteY1" fmla="*/ 47625 h 200730"/>
                <a:gd name="connsiteX2" fmla="*/ 838200 w 1095375"/>
                <a:gd name="connsiteY2" fmla="*/ 180975 h 200730"/>
                <a:gd name="connsiteX3" fmla="*/ 1095375 w 1095375"/>
                <a:gd name="connsiteY3" fmla="*/ 200025 h 20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5375" h="200730">
                  <a:moveTo>
                    <a:pt x="0" y="0"/>
                  </a:moveTo>
                  <a:cubicBezTo>
                    <a:pt x="158750" y="8731"/>
                    <a:pt x="317500" y="17463"/>
                    <a:pt x="457200" y="47625"/>
                  </a:cubicBezTo>
                  <a:cubicBezTo>
                    <a:pt x="596900" y="77787"/>
                    <a:pt x="731838" y="155575"/>
                    <a:pt x="838200" y="180975"/>
                  </a:cubicBezTo>
                  <a:cubicBezTo>
                    <a:pt x="944562" y="206375"/>
                    <a:pt x="1042988" y="200025"/>
                    <a:pt x="1095375" y="200025"/>
                  </a:cubicBezTo>
                </a:path>
              </a:pathLst>
            </a:cu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857EB9-C5CE-42A7-B098-980B446FC782}"/>
                </a:ext>
              </a:extLst>
            </p:cNvPr>
            <p:cNvSpPr/>
            <p:nvPr/>
          </p:nvSpPr>
          <p:spPr>
            <a:xfrm>
              <a:off x="2397943" y="5124364"/>
              <a:ext cx="1242908" cy="183945"/>
            </a:xfrm>
            <a:custGeom>
              <a:avLst/>
              <a:gdLst>
                <a:gd name="connsiteX0" fmla="*/ 0 w 1095375"/>
                <a:gd name="connsiteY0" fmla="*/ 0 h 200730"/>
                <a:gd name="connsiteX1" fmla="*/ 457200 w 1095375"/>
                <a:gd name="connsiteY1" fmla="*/ 47625 h 200730"/>
                <a:gd name="connsiteX2" fmla="*/ 838200 w 1095375"/>
                <a:gd name="connsiteY2" fmla="*/ 180975 h 200730"/>
                <a:gd name="connsiteX3" fmla="*/ 1095375 w 1095375"/>
                <a:gd name="connsiteY3" fmla="*/ 200025 h 20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5375" h="200730">
                  <a:moveTo>
                    <a:pt x="0" y="0"/>
                  </a:moveTo>
                  <a:cubicBezTo>
                    <a:pt x="158750" y="8731"/>
                    <a:pt x="317500" y="17463"/>
                    <a:pt x="457200" y="47625"/>
                  </a:cubicBezTo>
                  <a:cubicBezTo>
                    <a:pt x="596900" y="77787"/>
                    <a:pt x="731838" y="155575"/>
                    <a:pt x="838200" y="180975"/>
                  </a:cubicBezTo>
                  <a:cubicBezTo>
                    <a:pt x="944562" y="206375"/>
                    <a:pt x="1042988" y="200025"/>
                    <a:pt x="1095375" y="200025"/>
                  </a:cubicBezTo>
                </a:path>
              </a:pathLst>
            </a:cu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9802B7C-E1B1-4877-96A0-F6CD528EB4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6875" y="4917170"/>
              <a:ext cx="919175" cy="2834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2D8B61-AD2A-4561-8B3F-8897C7231095}"/>
                </a:ext>
              </a:extLst>
            </p:cNvPr>
            <p:cNvSpPr txBox="1"/>
            <p:nvPr/>
          </p:nvSpPr>
          <p:spPr>
            <a:xfrm>
              <a:off x="166229" y="5230846"/>
              <a:ext cx="2115536" cy="2735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/>
                <a:t>Autonomously Path Following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627DA60-4767-4D03-A8C7-0A8C591E5808}"/>
                </a:ext>
              </a:extLst>
            </p:cNvPr>
            <p:cNvSpPr/>
            <p:nvPr/>
          </p:nvSpPr>
          <p:spPr>
            <a:xfrm rot="1800000">
              <a:off x="3581999" y="3512513"/>
              <a:ext cx="852096" cy="1342295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9FF0E14-8BE5-46A4-AC5E-3369E15F0BBE}"/>
                </a:ext>
              </a:extLst>
            </p:cNvPr>
            <p:cNvCxnSpPr>
              <a:cxnSpLocks/>
              <a:endCxn id="23" idx="7"/>
            </p:cNvCxnSpPr>
            <p:nvPr/>
          </p:nvCxnSpPr>
          <p:spPr>
            <a:xfrm flipH="1">
              <a:off x="4500747" y="2844622"/>
              <a:ext cx="382524" cy="10822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71CDFD-6D35-4192-A8B8-631643A81EDC}"/>
                </a:ext>
              </a:extLst>
            </p:cNvPr>
            <p:cNvSpPr txBox="1"/>
            <p:nvPr/>
          </p:nvSpPr>
          <p:spPr>
            <a:xfrm>
              <a:off x="4607342" y="2548323"/>
              <a:ext cx="1304723" cy="2735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/>
                <a:t>Steerable Section</a:t>
              </a:r>
            </a:p>
          </p:txBody>
        </p:sp>
        <p:pic>
          <p:nvPicPr>
            <p:cNvPr id="26" name="Picture 4" descr="Image result for da vinci robot">
              <a:extLst>
                <a:ext uri="{FF2B5EF4-FFF2-40B4-BE49-F238E27FC236}">
                  <a16:creationId xmlns:a16="http://schemas.microsoft.com/office/drawing/2014/main" id="{53490422-80BC-425B-8B18-4CB730E522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0250" y="1173168"/>
              <a:ext cx="3622480" cy="2037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9B04346-4D04-468C-A2E9-0F8ABD9A2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backgroundMark x1="53728" y1="37453" x2="53728" y2="37453"/>
                          <a14:backgroundMark x1="47301" y1="54307" x2="47301" y2="54307"/>
                          <a14:backgroundMark x1="50900" y1="60300" x2="71979" y2="32584"/>
                          <a14:backgroundMark x1="74293" y1="68914" x2="88689" y2="314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800000" flipH="1" flipV="1">
              <a:off x="3975029" y="3429734"/>
              <a:ext cx="566551" cy="388866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0C98DBB-AFB1-42F6-A1BF-B68E094B0144}"/>
                </a:ext>
              </a:extLst>
            </p:cNvPr>
            <p:cNvCxnSpPr/>
            <p:nvPr/>
          </p:nvCxnSpPr>
          <p:spPr>
            <a:xfrm flipH="1">
              <a:off x="7572375" y="2844622"/>
              <a:ext cx="1304925" cy="1304925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1B52C81-7E6F-43FC-B778-35DD66145BA4}"/>
                </a:ext>
              </a:extLst>
            </p:cNvPr>
            <p:cNvCxnSpPr/>
            <p:nvPr/>
          </p:nvCxnSpPr>
          <p:spPr>
            <a:xfrm>
              <a:off x="8963025" y="2675280"/>
              <a:ext cx="1495425" cy="1495425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4E7066D-E3FC-4C63-9655-86152A96967F}"/>
                </a:ext>
              </a:extLst>
            </p:cNvPr>
            <p:cNvSpPr txBox="1"/>
            <p:nvPr/>
          </p:nvSpPr>
          <p:spPr>
            <a:xfrm>
              <a:off x="6756771" y="4086149"/>
              <a:ext cx="1911442" cy="875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b="1" dirty="0"/>
                <a:t>Instrument Only</a:t>
              </a:r>
            </a:p>
            <a:p>
              <a:pPr marL="171450" indent="-171450">
                <a:buFontTx/>
                <a:buChar char="-"/>
              </a:pPr>
              <a:r>
                <a:rPr lang="en-GB" sz="1050" b="0" dirty="0"/>
                <a:t>Surgical Manipulation</a:t>
              </a:r>
            </a:p>
            <a:p>
              <a:pPr marL="171450" indent="-171450">
                <a:buFontTx/>
                <a:buChar char="-"/>
              </a:pPr>
              <a:r>
                <a:rPr lang="en-GB" sz="1050" b="0" dirty="0"/>
                <a:t>Fixed Camera view</a:t>
              </a:r>
            </a:p>
            <a:p>
              <a:pPr marL="171450" indent="-171450">
                <a:buFontTx/>
                <a:buChar char="-"/>
              </a:pPr>
              <a:endParaRPr lang="en-GB" sz="105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202399-F763-402B-94DA-DF7C384FA0BD}"/>
                </a:ext>
              </a:extLst>
            </p:cNvPr>
            <p:cNvSpPr txBox="1"/>
            <p:nvPr/>
          </p:nvSpPr>
          <p:spPr>
            <a:xfrm>
              <a:off x="9047391" y="4132327"/>
              <a:ext cx="2991290" cy="875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b="1" dirty="0"/>
                <a:t>Instrument + Robot</a:t>
              </a:r>
            </a:p>
            <a:p>
              <a:pPr marL="171450" indent="-171450">
                <a:buFontTx/>
                <a:buChar char="-"/>
              </a:pPr>
              <a:r>
                <a:rPr lang="en-GB" sz="1050" b="0" dirty="0"/>
                <a:t>Combined Force(Instrument + Robot)</a:t>
              </a:r>
            </a:p>
            <a:p>
              <a:pPr marL="628650" lvl="1" indent="-171450">
                <a:buFontTx/>
                <a:buChar char="-"/>
              </a:pPr>
              <a:r>
                <a:rPr lang="en-GB" sz="1050" b="0" dirty="0"/>
                <a:t>Whole manipulator control</a:t>
              </a:r>
            </a:p>
            <a:p>
              <a:pPr marL="171450" indent="-171450">
                <a:buFontTx/>
                <a:buChar char="-"/>
              </a:pPr>
              <a:r>
                <a:rPr lang="en-GB" sz="1050" b="0" dirty="0"/>
                <a:t>Alter Camera View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94C4760-6FB6-4880-B6DD-3A895F4D605D}"/>
                </a:ext>
              </a:extLst>
            </p:cNvPr>
            <p:cNvSpPr txBox="1"/>
            <p:nvPr/>
          </p:nvSpPr>
          <p:spPr>
            <a:xfrm>
              <a:off x="6751275" y="5191123"/>
              <a:ext cx="2447654" cy="875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50" b="1" dirty="0"/>
                <a:t>Robot Only</a:t>
              </a:r>
            </a:p>
            <a:p>
              <a:pPr marL="171450" indent="-171450">
                <a:buFontTx/>
                <a:buChar char="-"/>
              </a:pPr>
              <a:r>
                <a:rPr lang="en-GB" sz="1050" b="0" dirty="0"/>
                <a:t>Navigation Exploration</a:t>
              </a:r>
            </a:p>
            <a:p>
              <a:pPr marL="628650" lvl="1" indent="-171450">
                <a:buFontTx/>
                <a:buChar char="-"/>
              </a:pPr>
              <a:r>
                <a:rPr lang="en-GB" sz="1050" b="0" dirty="0"/>
                <a:t>Pan/Tilt + FWD/BWD</a:t>
              </a:r>
            </a:p>
            <a:p>
              <a:pPr marL="171450" indent="-171450">
                <a:buFontTx/>
                <a:buChar char="-"/>
              </a:pPr>
              <a:r>
                <a:rPr lang="en-GB" sz="1050" b="0" dirty="0"/>
                <a:t>Object Motion Compensation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2329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3F29A-F6F9-426A-91AA-14EDC1AAA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EEE63D-08A1-4767-B65D-4B587B5EE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8" y="838200"/>
            <a:ext cx="11941663" cy="592520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795A717-160E-49B9-92E3-03F18FB583AE}"/>
              </a:ext>
            </a:extLst>
          </p:cNvPr>
          <p:cNvSpPr txBox="1">
            <a:spLocks/>
          </p:cNvSpPr>
          <p:nvPr/>
        </p:nvSpPr>
        <p:spPr bwMode="auto">
          <a:xfrm>
            <a:off x="457200" y="990600"/>
            <a:ext cx="10972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E4786"/>
                </a:solidFill>
                <a:latin typeface="Tahoma"/>
                <a:ea typeface="+mj-ea"/>
                <a:cs typeface="Tahoma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Osaka" charset="-128"/>
                <a:cs typeface="Osaka" charset="-128"/>
              </a:defRPr>
            </a:lvl9pPr>
          </a:lstStyle>
          <a:p>
            <a:r>
              <a:rPr lang="en-GB" kern="0" dirty="0"/>
              <a:t>Expected Outcome</a:t>
            </a:r>
          </a:p>
        </p:txBody>
      </p:sp>
    </p:spTree>
    <p:extLst>
      <p:ext uri="{BB962C8B-B14F-4D97-AF65-F5344CB8AC3E}">
        <p14:creationId xmlns:p14="http://schemas.microsoft.com/office/powerpoint/2010/main" val="1896473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4379854-414F-4B1B-A394-62DA0D38A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3A11A50-3455-48ED-931A-A8D74A2FB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  <a:p>
            <a:r>
              <a:rPr lang="en-GB" dirty="0"/>
              <a:t>Literature Review</a:t>
            </a:r>
          </a:p>
          <a:p>
            <a:r>
              <a:rPr lang="en-GB" dirty="0"/>
              <a:t>Material &amp; Methods</a:t>
            </a:r>
          </a:p>
          <a:p>
            <a:r>
              <a:rPr lang="en-GB" dirty="0"/>
              <a:t>Preliminary Study</a:t>
            </a:r>
          </a:p>
          <a:p>
            <a:r>
              <a:rPr lang="en-GB" dirty="0"/>
              <a:t>Gantt Chart</a:t>
            </a:r>
          </a:p>
        </p:txBody>
      </p:sp>
    </p:spTree>
    <p:extLst>
      <p:ext uri="{BB962C8B-B14F-4D97-AF65-F5344CB8AC3E}">
        <p14:creationId xmlns:p14="http://schemas.microsoft.com/office/powerpoint/2010/main" val="267961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0A5EBB-2F06-4A0D-B4B4-4EA6742D3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756E75-6D80-4597-9985-817A22C3E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600200"/>
            <a:ext cx="10566400" cy="4343400"/>
          </a:xfrm>
        </p:spPr>
        <p:txBody>
          <a:bodyPr/>
          <a:lstStyle/>
          <a:p>
            <a:r>
              <a:rPr lang="en-GB" sz="1800" dirty="0"/>
              <a:t>Minimally Invasive Surgery</a:t>
            </a:r>
          </a:p>
          <a:p>
            <a:r>
              <a:rPr lang="en-GB" sz="1800" dirty="0"/>
              <a:t>Natural Orifice Transluminal Endoscopic Surgery (NOTES)</a:t>
            </a:r>
          </a:p>
          <a:p>
            <a:pPr lvl="1"/>
            <a:r>
              <a:rPr lang="en-GB" sz="1400" dirty="0"/>
              <a:t>Small/ No incision</a:t>
            </a:r>
            <a:r>
              <a:rPr lang="th-TH" sz="1400" dirty="0"/>
              <a:t> </a:t>
            </a:r>
            <a:endParaRPr lang="en-GB" sz="1400" dirty="0"/>
          </a:p>
          <a:p>
            <a:pPr lvl="1"/>
            <a:r>
              <a:rPr lang="en-GB" sz="1400" dirty="0"/>
              <a:t>Less trauma + Fast recovery</a:t>
            </a:r>
          </a:p>
          <a:p>
            <a:pPr lvl="1"/>
            <a:r>
              <a:rPr lang="en-GB" sz="1400" dirty="0"/>
              <a:t>Less Infection</a:t>
            </a:r>
          </a:p>
          <a:p>
            <a:r>
              <a:rPr lang="en-GB" sz="1800" dirty="0"/>
              <a:t>Constrain</a:t>
            </a:r>
          </a:p>
          <a:p>
            <a:pPr lvl="1"/>
            <a:r>
              <a:rPr lang="en-GB" sz="1400" dirty="0"/>
              <a:t>Confined workspace</a:t>
            </a:r>
          </a:p>
          <a:p>
            <a:pPr lvl="1"/>
            <a:r>
              <a:rPr lang="en-GB" sz="1400" dirty="0"/>
              <a:t>Small and highly flexible Instrument only</a:t>
            </a:r>
          </a:p>
          <a:p>
            <a:pPr lvl="1"/>
            <a:r>
              <a:rPr lang="en-GB" sz="1400" dirty="0"/>
              <a:t>Surgical Remotely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F1F7E4-AEBB-47AA-AFEA-460B713C76DC}"/>
              </a:ext>
            </a:extLst>
          </p:cNvPr>
          <p:cNvSpPr/>
          <p:nvPr/>
        </p:nvSpPr>
        <p:spPr>
          <a:xfrm>
            <a:off x="2567608" y="6416907"/>
            <a:ext cx="30963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00" dirty="0"/>
              <a:t>https://www.kisspng.com/png-muscle-human-body-anatomy-homo-sapiens-omega-3-fat-721162/preview.html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85289F-8B42-4343-B7AE-8FF77A66AB2E}"/>
              </a:ext>
            </a:extLst>
          </p:cNvPr>
          <p:cNvGrpSpPr/>
          <p:nvPr/>
        </p:nvGrpSpPr>
        <p:grpSpPr>
          <a:xfrm>
            <a:off x="6213918" y="1916832"/>
            <a:ext cx="5239369" cy="4321700"/>
            <a:chOff x="6213918" y="1916832"/>
            <a:chExt cx="5239369" cy="4321700"/>
          </a:xfrm>
        </p:grpSpPr>
        <p:pic>
          <p:nvPicPr>
            <p:cNvPr id="2050" name="Picture 2" descr="Related image">
              <a:extLst>
                <a:ext uri="{FF2B5EF4-FFF2-40B4-BE49-F238E27FC236}">
                  <a16:creationId xmlns:a16="http://schemas.microsoft.com/office/drawing/2014/main" id="{82968223-513A-4CA6-9F20-FFD923CC74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136" y="1916832"/>
              <a:ext cx="2400944" cy="4321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FF8066-98CD-42C4-8102-FC4D31CC5CBD}"/>
                </a:ext>
              </a:extLst>
            </p:cNvPr>
            <p:cNvSpPr txBox="1"/>
            <p:nvPr/>
          </p:nvSpPr>
          <p:spPr>
            <a:xfrm>
              <a:off x="9480376" y="2492896"/>
              <a:ext cx="14595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Transoral Surgery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96E0516-C1B2-4E0A-B773-B9CD97D19A6A}"/>
                </a:ext>
              </a:extLst>
            </p:cNvPr>
            <p:cNvCxnSpPr>
              <a:stCxn id="12" idx="1"/>
            </p:cNvCxnSpPr>
            <p:nvPr/>
          </p:nvCxnSpPr>
          <p:spPr bwMode="auto">
            <a:xfrm flipH="1" flipV="1">
              <a:off x="8544272" y="2348880"/>
              <a:ext cx="936104" cy="28251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EE6C37-B336-4C56-A1D8-32AD2B8E9CC1}"/>
                </a:ext>
              </a:extLst>
            </p:cNvPr>
            <p:cNvSpPr txBox="1"/>
            <p:nvPr/>
          </p:nvSpPr>
          <p:spPr>
            <a:xfrm>
              <a:off x="6213918" y="2636583"/>
              <a:ext cx="15476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 err="1"/>
                <a:t>Transnasal</a:t>
              </a:r>
              <a:r>
                <a:rPr lang="en-GB" sz="1200" dirty="0"/>
                <a:t> Surgery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1044CC1-91C4-4DDB-92B5-307B1A06102C}"/>
                </a:ext>
              </a:extLst>
            </p:cNvPr>
            <p:cNvCxnSpPr>
              <a:cxnSpLocks/>
              <a:stCxn id="16" idx="3"/>
            </p:cNvCxnSpPr>
            <p:nvPr/>
          </p:nvCxnSpPr>
          <p:spPr bwMode="auto">
            <a:xfrm flipV="1">
              <a:off x="7761586" y="2163309"/>
              <a:ext cx="679629" cy="61177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EE1DEA-AE72-4D4D-A847-E6056368B2AE}"/>
                </a:ext>
              </a:extLst>
            </p:cNvPr>
            <p:cNvSpPr txBox="1"/>
            <p:nvPr/>
          </p:nvSpPr>
          <p:spPr>
            <a:xfrm>
              <a:off x="9222292" y="4980801"/>
              <a:ext cx="17175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Transluminal Surgery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6713758-A688-4692-A6BD-EB92E3560AF6}"/>
                </a:ext>
              </a:extLst>
            </p:cNvPr>
            <p:cNvCxnSpPr>
              <a:stCxn id="19" idx="1"/>
            </p:cNvCxnSpPr>
            <p:nvPr/>
          </p:nvCxnSpPr>
          <p:spPr bwMode="auto">
            <a:xfrm flipH="1" flipV="1">
              <a:off x="8544272" y="4148998"/>
              <a:ext cx="678020" cy="97030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16882D-A113-4D0F-9CB8-5C1857358BE3}"/>
                </a:ext>
              </a:extLst>
            </p:cNvPr>
            <p:cNvSpPr txBox="1"/>
            <p:nvPr/>
          </p:nvSpPr>
          <p:spPr>
            <a:xfrm>
              <a:off x="9640547" y="3949606"/>
              <a:ext cx="18127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 err="1"/>
                <a:t>Transumbrical</a:t>
              </a:r>
              <a:r>
                <a:rPr lang="en-GB" sz="1200" dirty="0"/>
                <a:t> Surgery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9493B8D-355E-4235-91D7-F530824F1AA2}"/>
                </a:ext>
              </a:extLst>
            </p:cNvPr>
            <p:cNvCxnSpPr>
              <a:stCxn id="22" idx="1"/>
            </p:cNvCxnSpPr>
            <p:nvPr/>
          </p:nvCxnSpPr>
          <p:spPr bwMode="auto">
            <a:xfrm flipH="1" flipV="1">
              <a:off x="8520608" y="3573016"/>
              <a:ext cx="1119939" cy="51509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1A4415F-AAA7-4077-BCB8-450B91F7F435}"/>
              </a:ext>
            </a:extLst>
          </p:cNvPr>
          <p:cNvSpPr txBox="1"/>
          <p:nvPr/>
        </p:nvSpPr>
        <p:spPr>
          <a:xfrm>
            <a:off x="5948846" y="3553562"/>
            <a:ext cx="1852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Cardiovascular Surgery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BED9D69-893B-4C0A-BC2A-79224420FBBE}"/>
              </a:ext>
            </a:extLst>
          </p:cNvPr>
          <p:cNvCxnSpPr>
            <a:cxnSpLocks/>
          </p:cNvCxnSpPr>
          <p:nvPr/>
        </p:nvCxnSpPr>
        <p:spPr bwMode="auto">
          <a:xfrm flipV="1">
            <a:off x="6875286" y="2927484"/>
            <a:ext cx="1588453" cy="6260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extBox 1"/>
          <p:cNvSpPr txBox="1"/>
          <p:nvPr/>
        </p:nvSpPr>
        <p:spPr>
          <a:xfrm>
            <a:off x="933379" y="4826913"/>
            <a:ext cx="52100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chemeClr val="accent4">
                    <a:lumMod val="65000"/>
                    <a:lumOff val="35000"/>
                  </a:schemeClr>
                </a:solidFill>
                <a:latin typeface="Tahoma" charset="0"/>
                <a:ea typeface="Tahoma" charset="0"/>
                <a:cs typeface="Tahoma" charset="0"/>
              </a:rPr>
              <a:t>Colorectal cancer is 1/3 of commonly cancer </a:t>
            </a:r>
            <a:r>
              <a:rPr lang="en-US" sz="1100" b="0" baseline="30000" dirty="0">
                <a:solidFill>
                  <a:schemeClr val="accent4">
                    <a:lumMod val="65000"/>
                    <a:lumOff val="35000"/>
                  </a:schemeClr>
                </a:solidFill>
                <a:latin typeface="Tahoma" charset="0"/>
                <a:ea typeface="Tahoma" charset="0"/>
                <a:cs typeface="Tahoma" charset="0"/>
              </a:rPr>
              <a:t>[1]</a:t>
            </a:r>
            <a:br>
              <a:rPr lang="en-US" sz="1100" b="0" dirty="0">
                <a:solidFill>
                  <a:schemeClr val="accent4">
                    <a:lumMod val="65000"/>
                    <a:lumOff val="35000"/>
                  </a:schemeClr>
                </a:solidFill>
                <a:latin typeface="Tahoma" charset="0"/>
                <a:ea typeface="Tahoma" charset="0"/>
                <a:cs typeface="Tahoma" charset="0"/>
              </a:rPr>
            </a:br>
            <a:r>
              <a:rPr lang="en-US" sz="1100" b="0" dirty="0">
                <a:solidFill>
                  <a:schemeClr val="accent4">
                    <a:lumMod val="65000"/>
                    <a:lumOff val="35000"/>
                  </a:schemeClr>
                </a:solidFill>
                <a:latin typeface="Tahoma" charset="0"/>
                <a:ea typeface="Tahoma" charset="0"/>
                <a:cs typeface="Tahoma" charset="0"/>
              </a:rPr>
              <a:t>US: ~51,000 Persons oral cavity cancer with estimated 10,000 deaths in 2018</a:t>
            </a:r>
            <a:r>
              <a:rPr lang="en-US" sz="1100" b="0" baseline="30000" dirty="0">
                <a:solidFill>
                  <a:schemeClr val="accent4">
                    <a:lumMod val="65000"/>
                    <a:lumOff val="35000"/>
                  </a:schemeClr>
                </a:solidFill>
                <a:latin typeface="Tahoma" charset="0"/>
                <a:ea typeface="Tahoma" charset="0"/>
                <a:cs typeface="Tahoma" charset="0"/>
              </a:rPr>
              <a:t>[2]</a:t>
            </a:r>
            <a:r>
              <a:rPr lang="en-US" sz="1100" b="0" dirty="0">
                <a:solidFill>
                  <a:schemeClr val="accent4">
                    <a:lumMod val="65000"/>
                    <a:lumOff val="35000"/>
                  </a:schemeClr>
                </a:solidFill>
                <a:latin typeface="Tahoma" charset="0"/>
                <a:ea typeface="Tahoma" charset="0"/>
                <a:cs typeface="Tahoma" charset="0"/>
              </a:rPr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F1F7E4-AEBB-47AA-AFEA-460B713C76DC}"/>
              </a:ext>
            </a:extLst>
          </p:cNvPr>
          <p:cNvSpPr/>
          <p:nvPr/>
        </p:nvSpPr>
        <p:spPr>
          <a:xfrm>
            <a:off x="2567608" y="5985799"/>
            <a:ext cx="41764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" dirty="0"/>
              <a:t>[1] </a:t>
            </a:r>
            <a:r>
              <a:rPr lang="en-GB" sz="600" dirty="0"/>
              <a:t>J. Shang et al., “A Single-Port Robotic System for </a:t>
            </a:r>
            <a:r>
              <a:rPr lang="en-GB" sz="600" dirty="0" err="1"/>
              <a:t>Transanal</a:t>
            </a:r>
            <a:r>
              <a:rPr lang="en-GB" sz="600" dirty="0"/>
              <a:t> Microsurgery—Design and Validation,”     </a:t>
            </a:r>
            <a:br>
              <a:rPr lang="en-GB" sz="600" dirty="0"/>
            </a:br>
            <a:r>
              <a:rPr lang="en-GB" sz="600" dirty="0"/>
              <a:t>    IEEE Robotics and Automation Letters, vol. 2, no. 3, pp. 1510–1517, 2017</a:t>
            </a:r>
            <a:r>
              <a:rPr lang="en-GB" sz="400" dirty="0"/>
              <a:t> </a:t>
            </a:r>
          </a:p>
          <a:p>
            <a:r>
              <a:rPr lang="en-GB" sz="400" dirty="0"/>
              <a:t>[2] US National Cancer </a:t>
            </a:r>
            <a:r>
              <a:rPr lang="en-GB" sz="400" dirty="0" err="1"/>
              <a:t>Institue</a:t>
            </a:r>
            <a:endParaRPr lang="en-GB" sz="400" dirty="0"/>
          </a:p>
        </p:txBody>
      </p:sp>
    </p:spTree>
    <p:extLst>
      <p:ext uri="{BB962C8B-B14F-4D97-AF65-F5344CB8AC3E}">
        <p14:creationId xmlns:p14="http://schemas.microsoft.com/office/powerpoint/2010/main" val="3292386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710E-EC8F-4750-8E88-0086BC4DA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8D98C-F5CE-49CD-9A45-5520C9B41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Continuum Robot</a:t>
            </a:r>
          </a:p>
          <a:p>
            <a:pPr lvl="1"/>
            <a:r>
              <a:rPr lang="en-GB" dirty="0"/>
              <a:t>Flexible shape instrument (Snake-like robot)</a:t>
            </a:r>
          </a:p>
          <a:p>
            <a:pPr lvl="1"/>
            <a:r>
              <a:rPr lang="en-GB" dirty="0"/>
              <a:t>Replacing Rigid-endoscope instrument</a:t>
            </a:r>
          </a:p>
          <a:p>
            <a:pPr lvl="1"/>
            <a:r>
              <a:rPr lang="en-GB" dirty="0"/>
              <a:t>Allow navigation &amp; surgery in confined space</a:t>
            </a:r>
          </a:p>
          <a:p>
            <a:pPr lvl="1"/>
            <a:r>
              <a:rPr lang="en-GB" dirty="0"/>
              <a:t>Bi-Manual manipulation</a:t>
            </a:r>
          </a:p>
          <a:p>
            <a:pPr lvl="1"/>
            <a:r>
              <a:rPr lang="en-GB" dirty="0"/>
              <a:t>Master/Slave Teleoperation</a:t>
            </a:r>
          </a:p>
          <a:p>
            <a:pPr lvl="1"/>
            <a:r>
              <a:rPr lang="en-GB" dirty="0"/>
              <a:t>High redundant DOFs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0991EF-1BD5-4EC6-92C8-2B147D908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2013286" y="4293095"/>
            <a:ext cx="2590797" cy="1778259"/>
          </a:xfrm>
          <a:prstGeom prst="rect">
            <a:avLst/>
          </a:prstGeom>
        </p:spPr>
      </p:pic>
      <p:pic>
        <p:nvPicPr>
          <p:cNvPr id="3074" name="Picture 2" descr="Image result for clipart human body">
            <a:extLst>
              <a:ext uri="{FF2B5EF4-FFF2-40B4-BE49-F238E27FC236}">
                <a16:creationId xmlns:a16="http://schemas.microsoft.com/office/drawing/2014/main" id="{682ED9E9-C376-4D82-B365-C4487BF02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13" t="45555" r="23544"/>
          <a:stretch/>
        </p:blipFill>
        <p:spPr bwMode="auto">
          <a:xfrm>
            <a:off x="6943195" y="1155478"/>
            <a:ext cx="4304680" cy="454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288DCE-2286-4D58-B686-E9FC31EB5C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752" b="88372" l="2878" r="97122">
                        <a14:foregroundMark x1="2878" y1="80620" x2="10432" y2="62016"/>
                        <a14:foregroundMark x1="11151" y1="60465" x2="21583" y2="61240"/>
                        <a14:foregroundMark x1="56115" y1="62016" x2="66187" y2="62016"/>
                        <a14:foregroundMark x1="82014" y1="44961" x2="91727" y2="50388"/>
                        <a14:foregroundMark x1="94604" y1="37984" x2="97122" y2="23256"/>
                        <a14:foregroundMark x1="82014" y1="7752" x2="87770" y2="9302"/>
                      </a14:backgroundRemoval>
                    </a14:imgEffect>
                  </a14:imgLayer>
                </a14:imgProps>
              </a:ext>
            </a:extLst>
          </a:blip>
          <a:srcRect t="15629"/>
          <a:stretch/>
        </p:blipFill>
        <p:spPr>
          <a:xfrm rot="3879265" flipH="1">
            <a:off x="8441689" y="3807983"/>
            <a:ext cx="1601014" cy="626811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758030" y="5132726"/>
            <a:ext cx="2472739" cy="1200994"/>
            <a:chOff x="786115" y="4389349"/>
            <a:chExt cx="2472739" cy="120099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0288DCE-2286-4D58-B686-E9FC31EB5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752" b="88372" l="2878" r="97122">
                          <a14:foregroundMark x1="2878" y1="80620" x2="10432" y2="62016"/>
                          <a14:foregroundMark x1="11151" y1="60465" x2="21583" y2="61240"/>
                          <a14:foregroundMark x1="56115" y1="62016" x2="66187" y2="62016"/>
                          <a14:foregroundMark x1="82014" y1="44961" x2="91727" y2="50388"/>
                          <a14:foregroundMark x1="94604" y1="37984" x2="97122" y2="23256"/>
                          <a14:foregroundMark x1="82014" y1="7752" x2="87770" y2="9302"/>
                        </a14:backgroundRemoval>
                      </a14:imgEffect>
                    </a14:imgLayer>
                  </a14:imgProps>
                </a:ext>
              </a:extLst>
            </a:blip>
            <a:srcRect t="15629"/>
            <a:stretch/>
          </p:blipFill>
          <p:spPr>
            <a:xfrm rot="19973080" flipH="1">
              <a:off x="1424768" y="4389349"/>
              <a:ext cx="1601014" cy="62681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D0991EF-1BD5-4EC6-92C8-2B147D908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backgroundMark x1="53728" y1="37453" x2="53728" y2="37453"/>
                          <a14:backgroundMark x1="47301" y1="54307" x2="47301" y2="54307"/>
                          <a14:backgroundMark x1="50900" y1="60300" x2="71979" y2="32584"/>
                          <a14:backgroundMark x1="74293" y1="68914" x2="88689" y2="314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6383904" flipH="1" flipV="1">
              <a:off x="1179250" y="4563719"/>
              <a:ext cx="420259" cy="288455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 bwMode="auto">
            <a:xfrm flipH="1" flipV="1">
              <a:off x="2225275" y="4702754"/>
              <a:ext cx="486349" cy="6438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2323983" y="5328733"/>
              <a:ext cx="9348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Main Body</a:t>
              </a:r>
              <a:endParaRPr lang="en-US" sz="11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86115" y="5226790"/>
              <a:ext cx="9893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Instrument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 bwMode="auto">
            <a:xfrm flipV="1">
              <a:off x="1251757" y="4817338"/>
              <a:ext cx="79553" cy="41465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19" name="Straight Arrow Connector 18"/>
          <p:cNvCxnSpPr>
            <a:stCxn id="9" idx="0"/>
          </p:cNvCxnSpPr>
          <p:nvPr/>
        </p:nvCxnSpPr>
        <p:spPr bwMode="auto">
          <a:xfrm flipH="1" flipV="1">
            <a:off x="4223792" y="4979003"/>
            <a:ext cx="999142" cy="4316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29779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710E-EC8F-4750-8E88-0086BC4DA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8D98C-F5CE-49CD-9A45-5520C9B41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Available Master Controller</a:t>
            </a:r>
          </a:p>
          <a:p>
            <a:pPr lvl="1"/>
            <a:r>
              <a:rPr lang="en-GB" dirty="0"/>
              <a:t>Master-Slave Teleoperation system</a:t>
            </a:r>
          </a:p>
          <a:p>
            <a:pPr lvl="1"/>
            <a:r>
              <a:rPr lang="en-GB" dirty="0"/>
              <a:t>End-effector(Tip) pose control</a:t>
            </a:r>
          </a:p>
          <a:p>
            <a:pPr lvl="1"/>
            <a:r>
              <a:rPr lang="en-GB" dirty="0"/>
              <a:t>Haptic sensation feedback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C21F91-7A3D-4A6F-85DB-F3E051901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4086962"/>
            <a:ext cx="3456384" cy="21482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684F11-3085-4B3A-A97D-F357A9892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422" y="1600200"/>
            <a:ext cx="5394598" cy="1580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1E30C6-F426-41B6-B816-EACAAE8B6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897" y="3332989"/>
            <a:ext cx="3703849" cy="150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63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1D297-692F-4349-BB58-E4AD055A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5FF7E-5314-4E3D-A1D3-D21E43C2E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451000"/>
            <a:ext cx="10566400" cy="4343400"/>
          </a:xfrm>
        </p:spPr>
        <p:txBody>
          <a:bodyPr/>
          <a:lstStyle/>
          <a:p>
            <a:r>
              <a:rPr lang="en-GB" dirty="0"/>
              <a:t>Limitations of the commercial master device for a continuum robot </a:t>
            </a:r>
          </a:p>
          <a:p>
            <a:pPr lvl="1"/>
            <a:r>
              <a:rPr lang="en-US" dirty="0"/>
              <a:t>No intermediate Joint Shape Control</a:t>
            </a:r>
            <a:endParaRPr lang="en-GB" dirty="0"/>
          </a:p>
          <a:p>
            <a:pPr lvl="1"/>
            <a:r>
              <a:rPr lang="en-US" dirty="0"/>
              <a:t>Main robot control and instrument control are controlled separately</a:t>
            </a:r>
            <a:endParaRPr lang="th-TH" dirty="0"/>
          </a:p>
          <a:p>
            <a:pPr lvl="1"/>
            <a:r>
              <a:rPr lang="en-GB" dirty="0"/>
              <a:t>Lack of sense of touch for object manipulation and intermediate joint compliance</a:t>
            </a:r>
          </a:p>
          <a:p>
            <a:pPr lvl="1"/>
            <a:r>
              <a:rPr lang="en-GB" dirty="0"/>
              <a:t>The mismatch kinematic in master/slave teleoperation system</a:t>
            </a:r>
          </a:p>
          <a:p>
            <a:pPr lvl="2"/>
            <a:r>
              <a:rPr lang="en-GB" dirty="0"/>
              <a:t>Different number degree of freedoms (</a:t>
            </a:r>
            <a:r>
              <a:rPr lang="en-GB" dirty="0" err="1"/>
              <a:t>Master:LowDOF</a:t>
            </a:r>
            <a:r>
              <a:rPr lang="en-GB" dirty="0"/>
              <a:t> -&gt; </a:t>
            </a:r>
            <a:r>
              <a:rPr lang="en-GB" dirty="0" err="1"/>
              <a:t>Slave:HighDOF</a:t>
            </a:r>
            <a:r>
              <a:rPr lang="en-GB" dirty="0"/>
              <a:t>)</a:t>
            </a:r>
          </a:p>
          <a:p>
            <a:pPr lvl="2"/>
            <a:r>
              <a:rPr lang="en-GB" dirty="0"/>
              <a:t>Workspace mismatch -&gt; Required Clutching</a:t>
            </a:r>
            <a:endParaRPr lang="th-TH" dirty="0"/>
          </a:p>
          <a:p>
            <a:pPr lvl="1"/>
            <a:r>
              <a:rPr lang="en-GB" dirty="0"/>
              <a:t>Commercial available device have not developed for the continuum robots</a:t>
            </a:r>
          </a:p>
          <a:p>
            <a:pPr lvl="1"/>
            <a:r>
              <a:rPr lang="en-GB" dirty="0"/>
              <a:t>Hand-Eye Coordination Problems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1992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CF6BB-2032-436B-B378-E90E8E5D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88F4A-75BD-4B9D-902A-521376F5F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600200"/>
            <a:ext cx="10566400" cy="4343400"/>
          </a:xfrm>
        </p:spPr>
        <p:txBody>
          <a:bodyPr/>
          <a:lstStyle/>
          <a:p>
            <a:r>
              <a:rPr lang="en-GB" dirty="0"/>
              <a:t>Objectives</a:t>
            </a:r>
            <a:endParaRPr lang="th-TH" dirty="0"/>
          </a:p>
          <a:p>
            <a:pPr lvl="1"/>
            <a:r>
              <a:rPr lang="en-GB" dirty="0"/>
              <a:t>To develop the master controller for a continuum surgical robot more intuitive</a:t>
            </a:r>
          </a:p>
          <a:p>
            <a:pPr lvl="1"/>
            <a:r>
              <a:rPr lang="en-GB" dirty="0"/>
              <a:t>To develop a master controller with shared control architecture</a:t>
            </a:r>
            <a:endParaRPr lang="th-TH" dirty="0"/>
          </a:p>
          <a:p>
            <a:pPr lvl="1"/>
            <a:r>
              <a:rPr lang="en-GB" dirty="0"/>
              <a:t>To develop master controller as a haptic device with transparency properties.</a:t>
            </a:r>
          </a:p>
          <a:p>
            <a:pPr lvl="1"/>
            <a:r>
              <a:rPr lang="en-GB" dirty="0"/>
              <a:t>To control the slave robot with smooth movement and provide maximum exert force in particular direction using the auxiliary algorithm</a:t>
            </a:r>
          </a:p>
          <a:p>
            <a:pPr lvl="1"/>
            <a:endParaRPr lang="en-GB" dirty="0"/>
          </a:p>
          <a:p>
            <a:r>
              <a:rPr lang="en-GB" dirty="0"/>
              <a:t>Expected Results</a:t>
            </a:r>
            <a:endParaRPr lang="th-TH" dirty="0"/>
          </a:p>
          <a:p>
            <a:pPr lvl="1"/>
            <a:r>
              <a:rPr lang="en-GB" dirty="0"/>
              <a:t>Intuitive device for continuum robot control by design and assistive algorithm</a:t>
            </a:r>
          </a:p>
          <a:p>
            <a:pPr lvl="1"/>
            <a:r>
              <a:rPr lang="en-GB" dirty="0"/>
              <a:t>Realistic haptic feedback providing for the NOTES application in shared control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327330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08BFF-811F-4AF5-91BC-B86E9DF7C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B6A40-7B74-47BA-B9E8-B2487B213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Surgical Robot In NOTES</a:t>
            </a:r>
          </a:p>
          <a:p>
            <a:pPr lvl="1"/>
            <a:r>
              <a:rPr lang="en-GB" dirty="0"/>
              <a:t>Tendon driven based</a:t>
            </a:r>
          </a:p>
          <a:p>
            <a:pPr lvl="2"/>
            <a:r>
              <a:rPr lang="en-GB" dirty="0"/>
              <a:t>No external force sensing</a:t>
            </a:r>
          </a:p>
          <a:p>
            <a:pPr lvl="1"/>
            <a:r>
              <a:rPr lang="en-GB" dirty="0"/>
              <a:t>Concentric Tube</a:t>
            </a:r>
          </a:p>
          <a:p>
            <a:pPr lvl="2"/>
            <a:r>
              <a:rPr lang="en-GB" dirty="0" err="1"/>
              <a:t>Precurvature</a:t>
            </a:r>
            <a:r>
              <a:rPr lang="en-GB" dirty="0"/>
              <a:t> and length</a:t>
            </a:r>
          </a:p>
          <a:p>
            <a:pPr lvl="1"/>
            <a:r>
              <a:rPr lang="en-GB" dirty="0"/>
              <a:t>Instrumentation- visualization and </a:t>
            </a:r>
            <a:br>
              <a:rPr lang="en-GB" dirty="0"/>
            </a:br>
            <a:r>
              <a:rPr lang="en-GB" dirty="0"/>
              <a:t>Surgical integration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1600200"/>
            <a:ext cx="6303764" cy="3487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211" y="3068960"/>
            <a:ext cx="1600869" cy="17612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63952" y="4902871"/>
            <a:ext cx="807115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/>
              <a:t>da Vinci Xi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388731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0B5A-0B36-43A7-92D3-A964FE95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Reviews(cont.)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91501-1C3B-4A1F-B8FA-5701821B7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200" dirty="0"/>
              <a:t>Hamlyn Centre Previous Works</a:t>
            </a:r>
          </a:p>
          <a:p>
            <a:pPr lvl="1"/>
            <a:r>
              <a:rPr lang="en-GB" sz="1050" dirty="0"/>
              <a:t>Micro-IGES robot system for TEMS </a:t>
            </a:r>
          </a:p>
          <a:p>
            <a:pPr lvl="1"/>
            <a:r>
              <a:rPr lang="en-GB" sz="1050" dirty="0"/>
              <a:t>Rectum Surgery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87977" y="1268760"/>
            <a:ext cx="1936524" cy="1943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1450300"/>
            <a:ext cx="1847042" cy="16724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3727" y="3110515"/>
            <a:ext cx="1901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Joint Mapping Controller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09651" y="3110515"/>
            <a:ext cx="27158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Parallel Master Controller (Omega 7)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622291"/>
              </p:ext>
            </p:extLst>
          </p:nvPr>
        </p:nvGraphicFramePr>
        <p:xfrm>
          <a:off x="6350399" y="3435030"/>
          <a:ext cx="5274444" cy="32137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1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1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1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919">
                <a:tc>
                  <a:txBody>
                    <a:bodyPr/>
                    <a:lstStyle/>
                    <a:p>
                      <a:pPr algn="l" fontAlgn="b"/>
                      <a:r>
                        <a:rPr lang="sk-SK" sz="1050" u="none" strike="noStrike" dirty="0">
                          <a:effectLst/>
                        </a:rPr>
                        <a:t> </a:t>
                      </a:r>
                      <a:endParaRPr lang="sk-SK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dirty="0">
                          <a:effectLst/>
                        </a:rPr>
                        <a:t>Joint Mapping Controller</a:t>
                      </a:r>
                      <a:br>
                        <a:rPr lang="en-US" sz="900" b="1" u="none" strike="noStrike" dirty="0">
                          <a:effectLst/>
                        </a:rPr>
                      </a:br>
                      <a:r>
                        <a:rPr lang="en-US" sz="900" b="1" u="none" strike="noStrike" dirty="0">
                          <a:effectLst/>
                        </a:rPr>
                        <a:t>(</a:t>
                      </a:r>
                      <a:r>
                        <a:rPr lang="en-US" sz="900" b="1" u="none" strike="noStrike" dirty="0" err="1">
                          <a:effectLst/>
                        </a:rPr>
                        <a:t>Piyamate's</a:t>
                      </a:r>
                      <a:r>
                        <a:rPr lang="en-US" sz="900" b="1" u="none" strike="noStrike" dirty="0">
                          <a:effectLst/>
                        </a:rPr>
                        <a:t> design)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Lucida Grande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</a:rPr>
                        <a:t>Parallel Master Controller (Omega 7)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1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</a:rPr>
                        <a:t>Maximum lateral Force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050" u="none" strike="noStrike">
                          <a:effectLst/>
                        </a:rPr>
                        <a:t>5N </a:t>
                      </a:r>
                      <a:endParaRPr lang="de-DE" sz="105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50" u="none" strike="noStrike">
                          <a:effectLst/>
                        </a:rPr>
                        <a:t>12 N</a:t>
                      </a:r>
                      <a:endParaRPr lang="is-IS" sz="105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1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effectLst/>
                        </a:rPr>
                        <a:t>Inertia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solidFill>
                            <a:srgbClr val="FF0000"/>
                          </a:solidFill>
                          <a:effectLst/>
                        </a:rPr>
                        <a:t>High</a:t>
                      </a:r>
                      <a:endParaRPr lang="en-US" sz="105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Low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2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</a:rPr>
                        <a:t>Dynamics</a:t>
                      </a:r>
                      <a:br>
                        <a:rPr lang="en-US" sz="1050" b="1" u="none" strike="noStrike" dirty="0">
                          <a:effectLst/>
                        </a:rPr>
                      </a:br>
                      <a:r>
                        <a:rPr lang="en-US" sz="1050" b="1" u="none" strike="noStrike" dirty="0">
                          <a:effectLst/>
                        </a:rPr>
                        <a:t>(Force/Velocity)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solidFill>
                            <a:srgbClr val="FF0000"/>
                          </a:solidFill>
                          <a:effectLst/>
                        </a:rPr>
                        <a:t>Low</a:t>
                      </a:r>
                      <a:endParaRPr lang="en-US" sz="105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High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3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</a:rPr>
                        <a:t>Kinematic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-Similar to a slave robot</a:t>
                      </a:r>
                      <a:br>
                        <a:rPr lang="en-US" sz="1050" u="none" strike="noStrike" dirty="0">
                          <a:effectLst/>
                        </a:rPr>
                      </a:br>
                      <a:r>
                        <a:rPr lang="en-US" sz="1050" u="none" strike="noStrike" dirty="0">
                          <a:effectLst/>
                        </a:rPr>
                        <a:t>-FWD Kinematic: Easy</a:t>
                      </a:r>
                      <a:br>
                        <a:rPr lang="en-US" sz="1050" u="none" strike="noStrike" dirty="0">
                          <a:effectLst/>
                        </a:rPr>
                      </a:br>
                      <a:r>
                        <a:rPr lang="en-US" sz="1050" u="none" strike="noStrike" dirty="0">
                          <a:solidFill>
                            <a:schemeClr val="tx1"/>
                          </a:solidFill>
                          <a:effectLst/>
                        </a:rPr>
                        <a:t>-INV Kinematic: joint mapping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- Dissimilar to a slave robot</a:t>
                      </a:r>
                      <a:br>
                        <a:rPr lang="en-US" sz="1050" u="none" strike="noStrike">
                          <a:effectLst/>
                        </a:rPr>
                      </a:br>
                      <a:r>
                        <a:rPr lang="en-US" sz="1050" u="none" strike="noStrike">
                          <a:effectLst/>
                        </a:rPr>
                        <a:t>- FWD Kinematic: difficult</a:t>
                      </a:r>
                      <a:br>
                        <a:rPr lang="en-US" sz="1050" u="none" strike="noStrike">
                          <a:effectLst/>
                        </a:rPr>
                      </a:br>
                      <a:r>
                        <a:rPr lang="en-US" sz="1050" u="none" strike="noStrike">
                          <a:effectLst/>
                        </a:rPr>
                        <a:t>- Inv Kinematic: Easy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2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</a:rPr>
                        <a:t>Workspace scale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- scale 5:1 continuos movement</a:t>
                      </a:r>
                      <a:br>
                        <a:rPr lang="en-US" sz="1050" u="none" strike="noStrike">
                          <a:effectLst/>
                        </a:rPr>
                      </a:br>
                      <a:r>
                        <a:rPr lang="en-US" sz="1050" u="none" strike="noStrike">
                          <a:effectLst/>
                        </a:rPr>
                        <a:t>- Large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Clutching to shift Ref. frame</a:t>
                      </a:r>
                      <a:br>
                        <a:rPr lang="en-US" sz="1050" u="none" strike="noStrike" dirty="0">
                          <a:effectLst/>
                        </a:rPr>
                      </a:br>
                      <a:r>
                        <a:rPr lang="en-US" sz="1050" u="none" strike="noStrike" dirty="0">
                          <a:effectLst/>
                        </a:rPr>
                        <a:t>- Limitation workspace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2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</a:rPr>
                        <a:t># joints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1 Translational Joint</a:t>
                      </a:r>
                      <a:br>
                        <a:rPr lang="en-US" sz="1050" u="none" strike="noStrike" dirty="0">
                          <a:effectLst/>
                        </a:rPr>
                      </a:br>
                      <a:r>
                        <a:rPr lang="en-US" sz="1050" u="none" strike="noStrike" dirty="0">
                          <a:effectLst/>
                        </a:rPr>
                        <a:t>5 Rotational joints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6 Rotational Joint</a:t>
                      </a:r>
                      <a:br>
                        <a:rPr lang="en-US" sz="1050" u="none" strike="noStrike">
                          <a:effectLst/>
                        </a:rPr>
                      </a:br>
                      <a:r>
                        <a:rPr lang="en-US" sz="1050" u="none" strike="noStrike">
                          <a:effectLst/>
                        </a:rPr>
                        <a:t>1 Grasping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11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</a:rPr>
                        <a:t>Workspace/Robot size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High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solidFill>
                            <a:srgbClr val="FF0000"/>
                          </a:solidFill>
                          <a:effectLst/>
                        </a:rPr>
                        <a:t>Low</a:t>
                      </a:r>
                      <a:endParaRPr lang="en-US" sz="105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11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</a:rPr>
                        <a:t>Stiffness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Low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High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2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</a:rPr>
                        <a:t>Require force sensor for control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solidFill>
                            <a:srgbClr val="FF0000"/>
                          </a:solidFill>
                          <a:effectLst/>
                        </a:rPr>
                        <a:t>Yes</a:t>
                      </a:r>
                      <a:endParaRPr lang="en-US" sz="105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No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742183" y="2708920"/>
            <a:ext cx="2276694" cy="2030112"/>
            <a:chOff x="5394105" y="3933056"/>
            <a:chExt cx="2276694" cy="203011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775" b="98028" l="1210" r="98992">
                          <a14:foregroundMark x1="25605" y1="46056" x2="25605" y2="46056"/>
                          <a14:foregroundMark x1="21169" y1="51408" x2="37298" y2="50986"/>
                          <a14:foregroundMark x1="21573" y1="49718" x2="38105" y2="49859"/>
                          <a14:foregroundMark x1="35685" y1="44648" x2="55645" y2="30282"/>
                          <a14:foregroundMark x1="20363" y1="45070" x2="36290" y2="46338"/>
                          <a14:foregroundMark x1="38306" y1="45211" x2="23589" y2="44507"/>
                          <a14:foregroundMark x1="62903" y1="34507" x2="83065" y2="34789"/>
                          <a14:foregroundMark x1="65726" y1="31690" x2="82460" y2="35070"/>
                          <a14:foregroundMark x1="66129" y1="40704" x2="80040" y2="40986"/>
                          <a14:foregroundMark x1="66532" y1="38310" x2="80444" y2="38732"/>
                          <a14:foregroundMark x1="66734" y1="41549" x2="84476" y2="41972"/>
                          <a14:foregroundMark x1="70968" y1="42817" x2="63911" y2="54930"/>
                          <a14:foregroundMark x1="30645" y1="63099" x2="52621" y2="62958"/>
                          <a14:foregroundMark x1="30040" y1="68028" x2="54839" y2="68873"/>
                          <a14:foregroundMark x1="31855" y1="69437" x2="84677" y2="67887"/>
                          <a14:foregroundMark x1="31855" y1="67042" x2="82661" y2="67324"/>
                          <a14:foregroundMark x1="31048" y1="62113" x2="84677" y2="60986"/>
                          <a14:foregroundMark x1="49798" y1="59155" x2="64113" y2="37746"/>
                          <a14:foregroundMark x1="15927" y1="37746" x2="52621" y2="23521"/>
                          <a14:foregroundMark x1="47379" y1="20282" x2="61492" y2="21408"/>
                          <a14:foregroundMark x1="47177" y1="18873" x2="63710" y2="19014"/>
                          <a14:foregroundMark x1="64718" y1="24930" x2="49194" y2="25352"/>
                          <a14:foregroundMark x1="65927" y1="27324" x2="53024" y2="26620"/>
                          <a14:foregroundMark x1="61895" y1="21549" x2="61290" y2="18028"/>
                          <a14:foregroundMark x1="2823" y1="16620" x2="11694" y2="11549"/>
                          <a14:foregroundMark x1="3629" y1="13662" x2="3226" y2="26479"/>
                          <a14:foregroundMark x1="12500" y1="8732" x2="31250" y2="9155"/>
                          <a14:foregroundMark x1="12097" y1="10423" x2="32056" y2="11127"/>
                          <a14:foregroundMark x1="18952" y1="12113" x2="28427" y2="11972"/>
                          <a14:foregroundMark x1="31855" y1="6901" x2="31452" y2="12958"/>
                          <a14:foregroundMark x1="26210" y1="90000" x2="59476" y2="91690"/>
                          <a14:foregroundMark x1="28024" y1="91127" x2="55847" y2="92676"/>
                          <a14:foregroundMark x1="57258" y1="82958" x2="63911" y2="98169"/>
                          <a14:foregroundMark x1="86694" y1="83239" x2="98790" y2="84225"/>
                          <a14:foregroundMark x1="85887" y1="85352" x2="98790" y2="86056"/>
                          <a14:backgroundMark x1="64113" y1="37324" x2="49798" y2="58592"/>
                          <a14:backgroundMark x1="9274" y1="92394" x2="14113" y2="995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564" y="3933056"/>
              <a:ext cx="1218235" cy="174384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80282" l="5444" r="9092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39871" flipH="1">
              <a:off x="5394105" y="3995671"/>
              <a:ext cx="1374477" cy="1967497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01273" y="4761226"/>
            <a:ext cx="1946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Micro-IGES</a:t>
            </a:r>
          </a:p>
          <a:p>
            <a:pPr algn="ctr"/>
            <a:r>
              <a:rPr lang="en-US" sz="1100" dirty="0"/>
              <a:t>Dual 7 DOFs Instrument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626" y="2060848"/>
            <a:ext cx="2667530" cy="274836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51927" y="4869160"/>
            <a:ext cx="14462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Robot Workspace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6235033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c template.potx" id="{13AC6426-9D1E-4155-9E5C-ED5442B31343}" vid="{F32023AA-8614-4B10-8EFC-B8AA7539622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18619</TotalTime>
  <Words>746</Words>
  <Application>Microsoft Office PowerPoint</Application>
  <PresentationFormat>Widescreen</PresentationFormat>
  <Paragraphs>214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Cambria Math</vt:lpstr>
      <vt:lpstr>Lucida Grande</vt:lpstr>
      <vt:lpstr>Tahoma</vt:lpstr>
      <vt:lpstr>Wingdings</vt:lpstr>
      <vt:lpstr>Blank Presentation</vt:lpstr>
      <vt:lpstr>MASTER CONTROLLER WITH SHARED CONTROL FOR A CONTINUUM ROBOT</vt:lpstr>
      <vt:lpstr>Outline</vt:lpstr>
      <vt:lpstr>Introduction</vt:lpstr>
      <vt:lpstr>Introduction(cont.)</vt:lpstr>
      <vt:lpstr>Introduction(cont.)</vt:lpstr>
      <vt:lpstr>Introduction (cont.)</vt:lpstr>
      <vt:lpstr>Introduction (cont.)</vt:lpstr>
      <vt:lpstr>Literature Reviews</vt:lpstr>
      <vt:lpstr>Literature Reviews(cont.)</vt:lpstr>
      <vt:lpstr>Literature Reviews(cont.)</vt:lpstr>
      <vt:lpstr>Material &amp; Methods</vt:lpstr>
      <vt:lpstr>Material &amp; Methods(cont.)</vt:lpstr>
      <vt:lpstr>Expected Outcome</vt:lpstr>
      <vt:lpstr>PowerPoint Presentation</vt:lpstr>
    </vt:vector>
  </TitlesOfParts>
  <Company>steve wilson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header</dc:title>
  <dc:creator>steve wilson</dc:creator>
  <cp:lastModifiedBy>Shen Treratankulchai</cp:lastModifiedBy>
  <cp:revision>298</cp:revision>
  <cp:lastPrinted>2018-07-19T11:40:38Z</cp:lastPrinted>
  <dcterms:created xsi:type="dcterms:W3CDTF">2010-09-11T14:00:19Z</dcterms:created>
  <dcterms:modified xsi:type="dcterms:W3CDTF">2019-01-27T18:45:13Z</dcterms:modified>
</cp:coreProperties>
</file>